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7" r:id="rId5"/>
    <p:sldId id="258" r:id="rId6"/>
    <p:sldId id="263" r:id="rId7"/>
    <p:sldId id="264" r:id="rId8"/>
    <p:sldId id="265" r:id="rId9"/>
    <p:sldId id="266" r:id="rId10"/>
    <p:sldId id="267" r:id="rId11"/>
    <p:sldId id="268" r:id="rId12"/>
    <p:sldId id="269" r:id="rId13"/>
    <p:sldId id="270" r:id="rId14"/>
    <p:sldId id="271"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E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98"/>
    <p:restoredTop sz="94714"/>
  </p:normalViewPr>
  <p:slideViewPr>
    <p:cSldViewPr snapToGrid="0">
      <p:cViewPr varScale="1">
        <p:scale>
          <a:sx n="59" d="100"/>
          <a:sy n="59" d="100"/>
        </p:scale>
        <p:origin x="1108" y="52"/>
      </p:cViewPr>
      <p:guideLst/>
    </p:cSldViewPr>
  </p:slideViewPr>
  <p:notesTextViewPr>
    <p:cViewPr>
      <p:scale>
        <a:sx n="1" d="1"/>
        <a:sy n="1" d="1"/>
      </p:scale>
      <p:origin x="0" y="0"/>
    </p:cViewPr>
  </p:notesText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0">
                <a:solidFill>
                  <a:schemeClr val="lt1"/>
                </a:solidFill>
              </a:ln>
              <a:effectLst/>
            </c:spPr>
            <c:extLst>
              <c:ext xmlns:c16="http://schemas.microsoft.com/office/drawing/2014/chart" uri="{C3380CC4-5D6E-409C-BE32-E72D297353CC}">
                <c16:uniqueId val="{00000003-1BE5-7648-B834-BA6C0915FAEC}"/>
              </c:ext>
            </c:extLst>
          </c:dPt>
          <c:dPt>
            <c:idx val="1"/>
            <c:bubble3D val="0"/>
            <c:spPr>
              <a:solidFill>
                <a:schemeClr val="accent2"/>
              </a:solidFill>
              <a:ln w="0">
                <a:solidFill>
                  <a:schemeClr val="lt1"/>
                </a:solidFill>
              </a:ln>
              <a:effectLst/>
            </c:spPr>
            <c:extLst>
              <c:ext xmlns:c16="http://schemas.microsoft.com/office/drawing/2014/chart" uri="{C3380CC4-5D6E-409C-BE32-E72D297353CC}">
                <c16:uniqueId val="{00000004-1BE5-7648-B834-BA6C0915FAEC}"/>
              </c:ext>
            </c:extLst>
          </c:dPt>
          <c:dPt>
            <c:idx val="2"/>
            <c:bubble3D val="0"/>
            <c:spPr>
              <a:solidFill>
                <a:schemeClr val="accent5"/>
              </a:solidFill>
              <a:ln w="0">
                <a:solidFill>
                  <a:schemeClr val="lt1"/>
                </a:solidFill>
              </a:ln>
              <a:effectLst/>
            </c:spPr>
            <c:extLst>
              <c:ext xmlns:c16="http://schemas.microsoft.com/office/drawing/2014/chart" uri="{C3380CC4-5D6E-409C-BE32-E72D297353CC}">
                <c16:uniqueId val="{00000002-1BE5-7648-B834-BA6C0915FAEC}"/>
              </c:ext>
            </c:extLst>
          </c:dPt>
          <c:dPt>
            <c:idx val="3"/>
            <c:bubble3D val="0"/>
            <c:spPr>
              <a:solidFill>
                <a:schemeClr val="tx2"/>
              </a:solidFill>
              <a:ln w="0">
                <a:noFill/>
              </a:ln>
              <a:effectLst/>
            </c:spPr>
            <c:extLst>
              <c:ext xmlns:c16="http://schemas.microsoft.com/office/drawing/2014/chart" uri="{C3380CC4-5D6E-409C-BE32-E72D297353CC}">
                <c16:uniqueId val="{00000001-1BE5-7648-B834-BA6C0915FAEC}"/>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1BE5-7648-B834-BA6C0915FAE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76D52-ADD6-7344-B88E-5DE6FBE1F59C}"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1B5EF-3475-1D49-AB97-D2926C772DAE}" type="slidenum">
              <a:rPr lang="en-US" smtClean="0"/>
              <a:t>‹#›</a:t>
            </a:fld>
            <a:endParaRPr lang="en-US"/>
          </a:p>
        </p:txBody>
      </p:sp>
    </p:spTree>
    <p:extLst>
      <p:ext uri="{BB962C8B-B14F-4D97-AF65-F5344CB8AC3E}">
        <p14:creationId xmlns:p14="http://schemas.microsoft.com/office/powerpoint/2010/main" val="218091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ea typeface="ＭＳ Ｐゴシック" charset="-128"/>
              </a:rPr>
              <a:t>Facilitators</a:t>
            </a:r>
            <a:r>
              <a:rPr lang="en-US" baseline="0" dirty="0">
                <a:latin typeface="Arial" pitchFamily="34" charset="0"/>
                <a:ea typeface="ＭＳ Ｐゴシック" charset="-128"/>
              </a:rPr>
              <a:t> introduce themselves </a:t>
            </a:r>
          </a:p>
          <a:p>
            <a:r>
              <a:rPr lang="en-US" baseline="0" dirty="0">
                <a:latin typeface="Arial" pitchFamily="34" charset="0"/>
                <a:ea typeface="ＭＳ Ｐゴシック" charset="-128"/>
              </a:rPr>
              <a:t>Ground Rules: </a:t>
            </a:r>
          </a:p>
          <a:p>
            <a:pPr marL="232943" indent="-232943">
              <a:buAutoNum type="arabicParenR"/>
            </a:pPr>
            <a:r>
              <a:rPr lang="en-US" baseline="0" dirty="0">
                <a:latin typeface="Arial" pitchFamily="34" charset="0"/>
                <a:ea typeface="ＭＳ Ｐゴシック" charset="-128"/>
              </a:rPr>
              <a:t>Privacy – Sharing is not required, but should individuals share with the group today, the information disclosed should not leave the room </a:t>
            </a:r>
          </a:p>
          <a:p>
            <a:pPr marL="232943" indent="-232943">
              <a:buAutoNum type="arabicParenR"/>
            </a:pPr>
            <a:r>
              <a:rPr lang="en-US" baseline="0" dirty="0">
                <a:latin typeface="Arial" pitchFamily="34" charset="0"/>
                <a:ea typeface="ＭＳ Ｐゴシック" charset="-128"/>
              </a:rPr>
              <a:t>Respect – We are actively choosing to listen to each other today.  It’s important that we speak and respond in respectful ways. </a:t>
            </a:r>
          </a:p>
          <a:p>
            <a:pPr marL="232943" indent="-232943">
              <a:buAutoNum type="arabicParenR"/>
            </a:pPr>
            <a:r>
              <a:rPr lang="en-US" baseline="0" dirty="0">
                <a:latin typeface="Arial" pitchFamily="34" charset="0"/>
                <a:ea typeface="ＭＳ Ｐゴシック" charset="-128"/>
              </a:rPr>
              <a:t>No one will be forced to engage, it’s okay to pass </a:t>
            </a:r>
          </a:p>
          <a:p>
            <a:pPr marL="232943" indent="-232943">
              <a:buAutoNum type="arabicParenR"/>
            </a:pPr>
            <a:r>
              <a:rPr lang="en-US" baseline="0" dirty="0">
                <a:latin typeface="Arial" pitchFamily="34" charset="0"/>
                <a:ea typeface="ＭＳ Ｐゴシック" charset="-128"/>
              </a:rPr>
              <a:t>Take care of yourself – The information being covered today can be difficult. Please feel free to do what you need to do to be okay. Today’s discussion is all about how we look out for each other, so if you choose to step out, one of us will check on you. You don’t have to engage with us if you don’t want to, but we’ll do our part to make sure you have the chance to talk if you need to. </a:t>
            </a:r>
            <a:endParaRPr lang="en-US" dirty="0">
              <a:latin typeface="Arial" pitchFamily="34" charset="0"/>
              <a:ea typeface="ＭＳ Ｐゴシック" charset="-128"/>
            </a:endParaRPr>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2</a:t>
            </a:fld>
            <a:endParaRPr lang="en-US"/>
          </a:p>
        </p:txBody>
      </p:sp>
    </p:spTree>
    <p:extLst>
      <p:ext uri="{BB962C8B-B14F-4D97-AF65-F5344CB8AC3E}">
        <p14:creationId xmlns:p14="http://schemas.microsoft.com/office/powerpoint/2010/main" val="382422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2</a:t>
            </a:r>
          </a:p>
          <a:p>
            <a:r>
              <a:rPr lang="en-US" dirty="0"/>
              <a:t>Factors to consider when choosing</a:t>
            </a:r>
            <a:r>
              <a:rPr lang="en-US" baseline="0" dirty="0"/>
              <a:t> to intervene include how close or distant you are from a situation as well as whether you’re alone or with others. In general, intervening directly with no one around is the least safe means of intervention while indirect intervention with lots of people around is typically the safest.</a:t>
            </a:r>
            <a:r>
              <a:rPr lang="en-US" dirty="0"/>
              <a:t> </a:t>
            </a:r>
          </a:p>
          <a:p>
            <a:endParaRPr lang="en-US" baseline="0" dirty="0"/>
          </a:p>
          <a:p>
            <a:r>
              <a:rPr lang="en-US" baseline="0" dirty="0"/>
              <a:t>Key points to remember: </a:t>
            </a:r>
          </a:p>
          <a:p>
            <a:pPr marL="174708" indent="-174708" defTabSz="465887">
              <a:buFont typeface="Arial" panose="020B0604020202020204" pitchFamily="34" charset="0"/>
              <a:buChar char="•"/>
              <a:defRPr/>
            </a:pPr>
            <a:r>
              <a:rPr lang="en-US" baseline="0" dirty="0"/>
              <a:t>What feels safe to one person may not feel safe to another.</a:t>
            </a:r>
          </a:p>
          <a:p>
            <a:pPr marL="174708" indent="-174708">
              <a:buFont typeface="Arial" panose="020B0604020202020204" pitchFamily="34" charset="0"/>
              <a:buChar char="•"/>
            </a:pPr>
            <a:r>
              <a:rPr lang="en-US" baseline="0" dirty="0"/>
              <a:t>Likewise, what might feel safe in one situation could feel very unsafe in another. </a:t>
            </a:r>
          </a:p>
          <a:p>
            <a:pPr marL="174708" indent="-174708">
              <a:buFont typeface="Arial" panose="020B0604020202020204" pitchFamily="34" charset="0"/>
              <a:buChar char="•"/>
            </a:pPr>
            <a:endParaRPr lang="en-US" baseline="0" dirty="0"/>
          </a:p>
          <a:p>
            <a:r>
              <a:rPr lang="en-US" dirty="0"/>
              <a:t>It’s expected</a:t>
            </a:r>
            <a:r>
              <a:rPr lang="en-US" baseline="0" dirty="0"/>
              <a:t> that how each of you might intervene in a given situation might be different from each other and also different across situations. </a:t>
            </a:r>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11</a:t>
            </a:fld>
            <a:endParaRPr lang="en-US"/>
          </a:p>
        </p:txBody>
      </p:sp>
    </p:spTree>
    <p:extLst>
      <p:ext uri="{BB962C8B-B14F-4D97-AF65-F5344CB8AC3E}">
        <p14:creationId xmlns:p14="http://schemas.microsoft.com/office/powerpoint/2010/main" val="329068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a:t>Facilitator 1 and 2 take turns giving examples of each tool.  Ask the class for examples as well</a:t>
            </a:r>
          </a:p>
          <a:p>
            <a:r>
              <a:rPr lang="en-US" i="0" baseline="0" dirty="0"/>
              <a:t>Here’s a list of ways you could consider intervening in different situations, and we’ll leave these up for you </a:t>
            </a:r>
            <a:r>
              <a:rPr lang="en-US" dirty="0"/>
              <a:t>to see during </a:t>
            </a:r>
            <a:r>
              <a:rPr lang="en-US" i="0" baseline="0" dirty="0"/>
              <a:t>the practice scenarios we’re about to hand out. What questions do you have about these tools or how to use them?</a:t>
            </a:r>
            <a:r>
              <a:rPr lang="en-US" dirty="0"/>
              <a:t> </a:t>
            </a:r>
          </a:p>
          <a:p>
            <a:endParaRPr lang="en-US" i="0" dirty="0"/>
          </a:p>
          <a:p>
            <a:r>
              <a:rPr lang="en-US" i="1" baseline="0" dirty="0"/>
              <a:t>*** Divide the group into small groups. Hand out the scenarios &amp; allow time to practice. Allow 3-4 minutes of discussion per scenario, then discuss as a group for 3-4 minutes. </a:t>
            </a:r>
          </a:p>
          <a:p>
            <a:endParaRPr lang="en-US" baseline="0" dirty="0"/>
          </a:p>
          <a:p>
            <a:pPr defTabSz="465887">
              <a:defRPr/>
            </a:pPr>
            <a:r>
              <a:rPr lang="en-US" i="1" baseline="0" dirty="0"/>
              <a:t>***Leave this list up while facilitating practice scenarios. </a:t>
            </a:r>
            <a:endParaRPr lang="en-US" i="1" dirty="0"/>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12</a:t>
            </a:fld>
            <a:endParaRPr lang="en-US"/>
          </a:p>
        </p:txBody>
      </p:sp>
    </p:spTree>
    <p:extLst>
      <p:ext uri="{BB962C8B-B14F-4D97-AF65-F5344CB8AC3E}">
        <p14:creationId xmlns:p14="http://schemas.microsoft.com/office/powerpoint/2010/main" val="3512571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this mental health practice scenario as a class before splitting up into groups for following small group scenarios. </a:t>
            </a:r>
          </a:p>
          <a:p>
            <a:endParaRPr lang="en-US" dirty="0"/>
          </a:p>
          <a:p>
            <a:r>
              <a:rPr lang="en-US" dirty="0"/>
              <a:t>We know that wellness and mental health is a huge concern with College students today. Nearly 40% of college students experience depression, according to a 2020 study, 34% of students report experiencing anxiety, and 13% saying they had thought seriously about suicide in the last year. </a:t>
            </a:r>
          </a:p>
          <a:p>
            <a:endParaRPr lang="en-US" dirty="0"/>
          </a:p>
          <a:p>
            <a:r>
              <a:rPr lang="en-US" dirty="0"/>
              <a:t>Today we focused on learning to use </a:t>
            </a:r>
            <a:r>
              <a:rPr lang="en-US" dirty="0" err="1"/>
              <a:t>BODStander</a:t>
            </a:r>
            <a:r>
              <a:rPr lang="en-US" dirty="0"/>
              <a:t> skills to prevent sexual violence and support people who’ve experienced sexual violence. These skills can also be used to intervene during incidents of other kinds of bias or discrimination as well. You can even use these same skills to check in with peers about their emotional wellbeing, provide support, and assist peers in getting help. </a:t>
            </a:r>
          </a:p>
          <a:p>
            <a:endParaRPr lang="en-US" dirty="0"/>
          </a:p>
          <a:p>
            <a:r>
              <a:rPr lang="en-US" dirty="0"/>
              <a:t>When completed go back to previous ‘</a:t>
            </a:r>
            <a:r>
              <a:rPr lang="en-US" dirty="0" err="1"/>
              <a:t>bodstander</a:t>
            </a:r>
            <a:r>
              <a:rPr lang="en-US" dirty="0"/>
              <a:t> toolbox’ slide for students to reference during scenario exercise.</a:t>
            </a:r>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13</a:t>
            </a:fld>
            <a:endParaRPr lang="en-US"/>
          </a:p>
        </p:txBody>
      </p:sp>
    </p:spTree>
    <p:extLst>
      <p:ext uri="{BB962C8B-B14F-4D97-AF65-F5344CB8AC3E}">
        <p14:creationId xmlns:p14="http://schemas.microsoft.com/office/powerpoint/2010/main" val="690659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Facilitator 1</a:t>
            </a:r>
          </a:p>
          <a:p>
            <a:r>
              <a:rPr lang="en-US" baseline="0" dirty="0"/>
              <a:t>On this last slide you’ll find various resources available to you on campus as well as the National Sexual Assault Hotline. Just as a reminder, this hotline is equally helpful to people trying to be a good support or process how they could have helped differently as well as being available to people who’ve experienced sexual assault themselves.</a:t>
            </a:r>
            <a:r>
              <a:rPr lang="en-US" dirty="0"/>
              <a:t> </a:t>
            </a:r>
            <a:endParaRPr lang="en-US" baseline="0" dirty="0">
              <a:cs typeface="Calibri"/>
            </a:endParaRPr>
          </a:p>
          <a:p>
            <a:endParaRPr lang="en-US" baseline="0" dirty="0"/>
          </a:p>
          <a:p>
            <a:r>
              <a:rPr lang="en-US" baseline="0" dirty="0"/>
              <a:t>If you have any questions or comments about the presentation, please feel free to ask now while you’re completing the feedback sheets. </a:t>
            </a:r>
          </a:p>
          <a:p>
            <a:endParaRPr lang="en-US" baseline="0" dirty="0"/>
          </a:p>
          <a:p>
            <a:r>
              <a:rPr lang="en-US" i="1" baseline="0" dirty="0"/>
              <a:t>*** Handout feedback sheets. </a:t>
            </a:r>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14</a:t>
            </a:fld>
            <a:endParaRPr lang="en-US"/>
          </a:p>
        </p:txBody>
      </p:sp>
    </p:spTree>
    <p:extLst>
      <p:ext uri="{BB962C8B-B14F-4D97-AF65-F5344CB8AC3E}">
        <p14:creationId xmlns:p14="http://schemas.microsoft.com/office/powerpoint/2010/main" val="1674635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Facilitator 1 Lead discussion about the questions </a:t>
            </a:r>
          </a:p>
          <a:p>
            <a:r>
              <a:rPr lang="en-US" i="1" dirty="0">
                <a:cs typeface="Calibri"/>
              </a:rPr>
              <a:t>Facilitator 2 write</a:t>
            </a:r>
            <a:r>
              <a:rPr lang="en-US" i="1" baseline="0" dirty="0"/>
              <a:t> responses on white board</a:t>
            </a:r>
            <a:r>
              <a:rPr lang="en-US" i="1" dirty="0"/>
              <a:t>.</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3</a:t>
            </a:fld>
            <a:endParaRPr lang="en-US"/>
          </a:p>
        </p:txBody>
      </p:sp>
    </p:spTree>
    <p:extLst>
      <p:ext uri="{BB962C8B-B14F-4D97-AF65-F5344CB8AC3E}">
        <p14:creationId xmlns:p14="http://schemas.microsoft.com/office/powerpoint/2010/main" val="3386062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Facilitator 1 Read the definitions</a:t>
            </a:r>
            <a:r>
              <a:rPr lang="en-US" i="1" baseline="0" dirty="0"/>
              <a:t> </a:t>
            </a:r>
            <a:r>
              <a:rPr lang="en-US" i="1" dirty="0"/>
              <a:t>aloud Point out the</a:t>
            </a:r>
            <a:r>
              <a:rPr lang="en-US" i="1" baseline="0" dirty="0"/>
              <a:t> comparisons and emphasize the strengths and existing knowledge by pointing out how much of the definition the group had already touched on. </a:t>
            </a:r>
            <a:br>
              <a:rPr lang="en-US" baseline="0" dirty="0">
                <a:cs typeface="+mn-lt"/>
              </a:rPr>
            </a:br>
            <a:endParaRPr lang="en-US" baseline="0" dirty="0"/>
          </a:p>
          <a:p>
            <a:r>
              <a:rPr lang="en-US" i="1" baseline="0" dirty="0"/>
              <a:t>Explain the goal of the program is to encourage people to become active, prosocial bystanders – or </a:t>
            </a:r>
            <a:r>
              <a:rPr lang="en-US" i="1" baseline="0" dirty="0" err="1"/>
              <a:t>BODstanders</a:t>
            </a:r>
            <a:r>
              <a:rPr lang="en-US" i="1" baseline="0" dirty="0"/>
              <a:t>. </a:t>
            </a:r>
            <a:endParaRPr lang="en-US" i="1" dirty="0"/>
          </a:p>
          <a:p>
            <a:endParaRPr lang="en-US" i="1" dirty="0"/>
          </a:p>
          <a:p>
            <a:endParaRPr lang="en-US" i="1" dirty="0"/>
          </a:p>
          <a:p>
            <a:r>
              <a:rPr lang="en-US" i="1" dirty="0"/>
              <a:t>Facilitator 2 circle </a:t>
            </a:r>
            <a:r>
              <a:rPr lang="en-US" i="1" baseline="0" dirty="0"/>
              <a:t>the shared components of the participant’s discussion from previous slide and the definitions being presented.</a:t>
            </a:r>
            <a:r>
              <a:rPr lang="en-US" i="1" dirty="0"/>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4</a:t>
            </a:fld>
            <a:endParaRPr lang="en-US"/>
          </a:p>
        </p:txBody>
      </p:sp>
    </p:spTree>
    <p:extLst>
      <p:ext uri="{BB962C8B-B14F-4D97-AF65-F5344CB8AC3E}">
        <p14:creationId xmlns:p14="http://schemas.microsoft.com/office/powerpoint/2010/main" val="167884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While this </a:t>
            </a:r>
            <a:r>
              <a:rPr lang="en-US" baseline="0" dirty="0" err="1"/>
              <a:t>BODstander</a:t>
            </a:r>
            <a:r>
              <a:rPr lang="en-US" baseline="0" dirty="0"/>
              <a:t> training may focus heavily on sexual violence prevention, it is important to note that bystander intervention strategies can be used in many situations including the following discrimination and emergencies.  </a:t>
            </a:r>
            <a:endParaRPr lang="en-US" dirty="0"/>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5</a:t>
            </a:fld>
            <a:endParaRPr lang="en-US"/>
          </a:p>
        </p:txBody>
      </p:sp>
    </p:spTree>
    <p:extLst>
      <p:ext uri="{BB962C8B-B14F-4D97-AF65-F5344CB8AC3E}">
        <p14:creationId xmlns:p14="http://schemas.microsoft.com/office/powerpoint/2010/main" val="3154870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2 Washburn is</a:t>
            </a:r>
            <a:r>
              <a:rPr lang="en-US" baseline="0" dirty="0"/>
              <a:t> continuing to work to build and maintain a culture of consent and safety on campus. You’re invited to be part of that change by learning skills to intervene in a difficult or potentially dangerous situation. </a:t>
            </a:r>
            <a:r>
              <a:rPr lang="en-US" dirty="0"/>
              <a:t>Today, we'll focus</a:t>
            </a:r>
            <a:r>
              <a:rPr lang="en-US" baseline="0" dirty="0"/>
              <a:t> on learning to recognize instances sexual violence in all kinds of situations and identify opportunities to intervene. It’s important to remember these skills can easily be used to step-in when witnessing other kinds of harassment and interpersonal violence as well.</a:t>
            </a:r>
            <a:endParaRPr lang="en-US" dirty="0"/>
          </a:p>
          <a:p>
            <a:endParaRPr lang="en-US" baseline="0" dirty="0"/>
          </a:p>
          <a:p>
            <a:r>
              <a:rPr lang="en-US" baseline="0" dirty="0"/>
              <a:t>Throughout the year you’ll see many examples of this topic being discussed at Washburn in efforts to involve the whole WU community in culture change. Examples might include skill shops, coffee talks, art installations, Safe Colleges online training, poetry readings, etc. </a:t>
            </a:r>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6</a:t>
            </a:fld>
            <a:endParaRPr lang="en-US"/>
          </a:p>
        </p:txBody>
      </p:sp>
    </p:spTree>
    <p:extLst>
      <p:ext uri="{BB962C8B-B14F-4D97-AF65-F5344CB8AC3E}">
        <p14:creationId xmlns:p14="http://schemas.microsoft.com/office/powerpoint/2010/main" val="173606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ea typeface="ＭＳ Ｐゴシック" charset="-128"/>
              </a:rPr>
              <a:t>Facilitator 1: </a:t>
            </a:r>
          </a:p>
          <a:p>
            <a:r>
              <a:rPr lang="en-US" dirty="0">
                <a:latin typeface="Arial" pitchFamily="34" charset="0"/>
                <a:ea typeface="ＭＳ Ｐゴシック" charset="-128"/>
              </a:rPr>
              <a:t>As we recount</a:t>
            </a:r>
            <a:r>
              <a:rPr lang="en-US" baseline="0" dirty="0">
                <a:latin typeface="Arial" pitchFamily="34" charset="0"/>
                <a:ea typeface="ＭＳ Ｐゴシック" charset="-128"/>
              </a:rPr>
              <a:t> the key events in Emily’s story, we’ll be working together to identify who the bystanders were and what opportunities were missed to intervene. Each time you recognize a place in the story where a bystander can intervene, please shout out “here!”, describe who the bystanders were and what they could have done. </a:t>
            </a:r>
          </a:p>
          <a:p>
            <a:endParaRPr lang="en-US" baseline="0" dirty="0">
              <a:latin typeface="Arial" pitchFamily="34" charset="0"/>
              <a:ea typeface="ＭＳ Ｐゴシック" charset="-128"/>
            </a:endParaRPr>
          </a:p>
          <a:p>
            <a:r>
              <a:rPr lang="en-US" b="1" dirty="0">
                <a:latin typeface="Arial"/>
                <a:ea typeface="ＭＳ Ｐゴシック"/>
                <a:cs typeface="Arial"/>
              </a:rPr>
              <a:t>Read Aloud: </a:t>
            </a:r>
            <a:endParaRPr lang="en-US" dirty="0">
              <a:latin typeface="Arial"/>
              <a:ea typeface="ＭＳ Ｐゴシック"/>
              <a:cs typeface="Arial"/>
            </a:endParaRPr>
          </a:p>
          <a:p>
            <a:r>
              <a:rPr lang="en-US" baseline="0" dirty="0">
                <a:latin typeface="Arial"/>
                <a:ea typeface="ＭＳ Ｐゴシック"/>
                <a:cs typeface="Arial"/>
              </a:rPr>
              <a:t>Emily </a:t>
            </a:r>
            <a:r>
              <a:rPr lang="en-US" dirty="0">
                <a:latin typeface="Arial"/>
                <a:ea typeface="ＭＳ Ｐゴシック"/>
                <a:cs typeface="Arial"/>
              </a:rPr>
              <a:t>is having</a:t>
            </a:r>
            <a:r>
              <a:rPr lang="en-US" baseline="0" dirty="0">
                <a:latin typeface="Arial"/>
                <a:ea typeface="ＭＳ Ｐゴシック"/>
                <a:cs typeface="Arial"/>
              </a:rPr>
              <a:t> </a:t>
            </a:r>
            <a:r>
              <a:rPr lang="en-US" dirty="0">
                <a:latin typeface="Arial"/>
                <a:ea typeface="ＭＳ Ｐゴシック"/>
                <a:cs typeface="Arial"/>
              </a:rPr>
              <a:t>dinner </a:t>
            </a:r>
            <a:r>
              <a:rPr lang="en-US" baseline="0" dirty="0">
                <a:latin typeface="Arial"/>
                <a:ea typeface="ＭＳ Ｐゴシック"/>
                <a:cs typeface="Arial"/>
              </a:rPr>
              <a:t>with her family. She</a:t>
            </a:r>
            <a:r>
              <a:rPr lang="en-US" dirty="0">
                <a:latin typeface="Arial"/>
                <a:ea typeface="ＭＳ Ｐゴシック"/>
                <a:cs typeface="Arial"/>
              </a:rPr>
              <a:t> has already</a:t>
            </a:r>
            <a:r>
              <a:rPr lang="en-US" baseline="0" dirty="0">
                <a:latin typeface="Arial"/>
                <a:ea typeface="ＭＳ Ｐゴシック"/>
                <a:cs typeface="Arial"/>
              </a:rPr>
              <a:t> graduated and </a:t>
            </a:r>
            <a:r>
              <a:rPr lang="en-US" dirty="0">
                <a:latin typeface="Arial"/>
                <a:ea typeface="ＭＳ Ｐゴシック"/>
                <a:cs typeface="Arial"/>
              </a:rPr>
              <a:t>is working</a:t>
            </a:r>
            <a:r>
              <a:rPr lang="en-US" baseline="0" dirty="0">
                <a:latin typeface="Arial"/>
                <a:ea typeface="ＭＳ Ｐゴシック"/>
                <a:cs typeface="Arial"/>
              </a:rPr>
              <a:t> full time</a:t>
            </a:r>
            <a:r>
              <a:rPr lang="en-US" dirty="0">
                <a:latin typeface="Arial"/>
                <a:ea typeface="ＭＳ Ｐゴシック"/>
                <a:cs typeface="Arial"/>
              </a:rPr>
              <a:t>. Her sister is a college</a:t>
            </a:r>
            <a:r>
              <a:rPr lang="en-US" baseline="0" dirty="0">
                <a:latin typeface="Arial"/>
                <a:ea typeface="ＭＳ Ｐゴシック"/>
                <a:cs typeface="Arial"/>
              </a:rPr>
              <a:t> student</a:t>
            </a:r>
            <a:r>
              <a:rPr lang="en-US" dirty="0">
                <a:latin typeface="Arial"/>
                <a:ea typeface="ＭＳ Ｐゴシック"/>
                <a:cs typeface="Arial"/>
              </a:rPr>
              <a:t> and is</a:t>
            </a:r>
            <a:r>
              <a:rPr lang="en-US" baseline="0" dirty="0">
                <a:latin typeface="Arial"/>
                <a:ea typeface="ＭＳ Ｐゴシック"/>
                <a:cs typeface="Arial"/>
              </a:rPr>
              <a:t> visiting from out of town. Emily’s sister </a:t>
            </a:r>
            <a:r>
              <a:rPr lang="en-US" dirty="0">
                <a:latin typeface="Arial"/>
                <a:ea typeface="ＭＳ Ｐゴシック"/>
                <a:cs typeface="Arial"/>
              </a:rPr>
              <a:t>is going to</a:t>
            </a:r>
            <a:r>
              <a:rPr lang="en-US" baseline="0" dirty="0">
                <a:latin typeface="Arial"/>
                <a:ea typeface="ＭＳ Ｐゴシック"/>
                <a:cs typeface="Arial"/>
              </a:rPr>
              <a:t> a party with friends later</a:t>
            </a:r>
            <a:r>
              <a:rPr lang="en-US" dirty="0">
                <a:latin typeface="Arial"/>
                <a:ea typeface="ＭＳ Ｐゴシック"/>
                <a:cs typeface="Arial"/>
              </a:rPr>
              <a:t>. At first, </a:t>
            </a:r>
            <a:r>
              <a:rPr lang="en-US" baseline="0" dirty="0">
                <a:latin typeface="Arial"/>
                <a:ea typeface="ＭＳ Ｐゴシック"/>
                <a:cs typeface="Arial"/>
              </a:rPr>
              <a:t>Emily </a:t>
            </a:r>
            <a:r>
              <a:rPr lang="en-US" dirty="0">
                <a:latin typeface="Arial"/>
                <a:ea typeface="ＭＳ Ｐゴシック"/>
                <a:cs typeface="Arial"/>
              </a:rPr>
              <a:t>plans to</a:t>
            </a:r>
            <a:r>
              <a:rPr lang="en-US" baseline="0" dirty="0">
                <a:latin typeface="Arial"/>
                <a:ea typeface="ＭＳ Ｐゴシック"/>
                <a:cs typeface="Arial"/>
              </a:rPr>
              <a:t> stay home but h</a:t>
            </a:r>
            <a:r>
              <a:rPr lang="en-US" dirty="0">
                <a:latin typeface="Arial"/>
                <a:ea typeface="ＭＳ Ｐゴシック"/>
                <a:cs typeface="Arial"/>
              </a:rPr>
              <a:t>er </a:t>
            </a:r>
            <a:r>
              <a:rPr lang="en-US" baseline="0" dirty="0">
                <a:latin typeface="Arial"/>
                <a:ea typeface="ＭＳ Ｐゴシック"/>
                <a:cs typeface="Arial"/>
              </a:rPr>
              <a:t>sister </a:t>
            </a:r>
            <a:r>
              <a:rPr lang="en-US" dirty="0">
                <a:latin typeface="Arial"/>
                <a:ea typeface="ＭＳ Ｐゴシック"/>
                <a:cs typeface="Arial"/>
              </a:rPr>
              <a:t>is </a:t>
            </a:r>
            <a:r>
              <a:rPr lang="en-US" baseline="0" dirty="0">
                <a:latin typeface="Arial"/>
                <a:ea typeface="ＭＳ Ｐゴシック"/>
                <a:cs typeface="Arial"/>
              </a:rPr>
              <a:t>leaving </a:t>
            </a:r>
            <a:r>
              <a:rPr lang="en-US" dirty="0">
                <a:latin typeface="Arial"/>
                <a:ea typeface="ＭＳ Ｐゴシック"/>
                <a:cs typeface="Arial"/>
              </a:rPr>
              <a:t>early </a:t>
            </a:r>
            <a:r>
              <a:rPr lang="en-US" baseline="0" dirty="0">
                <a:latin typeface="Arial"/>
                <a:ea typeface="ＭＳ Ｐゴシック"/>
                <a:cs typeface="Arial"/>
              </a:rPr>
              <a:t>the next day, </a:t>
            </a:r>
            <a:r>
              <a:rPr lang="en-US" dirty="0">
                <a:latin typeface="Arial"/>
                <a:ea typeface="ＭＳ Ｐゴシック"/>
                <a:cs typeface="Arial"/>
              </a:rPr>
              <a:t>so </a:t>
            </a:r>
            <a:r>
              <a:rPr lang="en-US" baseline="0" dirty="0">
                <a:latin typeface="Arial"/>
                <a:ea typeface="ＭＳ Ｐゴシック"/>
                <a:cs typeface="Arial"/>
              </a:rPr>
              <a:t>Emily </a:t>
            </a:r>
            <a:r>
              <a:rPr lang="en-US" dirty="0">
                <a:latin typeface="Arial"/>
                <a:ea typeface="ＭＳ Ｐゴシック"/>
                <a:cs typeface="Arial"/>
              </a:rPr>
              <a:t>decides</a:t>
            </a:r>
            <a:r>
              <a:rPr lang="en-US" baseline="0" dirty="0">
                <a:latin typeface="Arial"/>
                <a:ea typeface="ＭＳ Ｐゴシック"/>
                <a:cs typeface="Arial"/>
              </a:rPr>
              <a:t> to go out</a:t>
            </a:r>
            <a:r>
              <a:rPr lang="en-US" dirty="0">
                <a:latin typeface="Arial"/>
                <a:ea typeface="ＭＳ Ｐゴシック"/>
                <a:cs typeface="Arial"/>
              </a:rPr>
              <a:t> </a:t>
            </a:r>
            <a:r>
              <a:rPr lang="en-US" baseline="0" dirty="0">
                <a:latin typeface="Arial"/>
                <a:ea typeface="ＭＳ Ｐゴシック"/>
                <a:cs typeface="Arial"/>
              </a:rPr>
              <a:t>after all because she</a:t>
            </a:r>
            <a:r>
              <a:rPr lang="en-US" dirty="0">
                <a:latin typeface="Arial"/>
                <a:ea typeface="ＭＳ Ｐゴシック"/>
                <a:cs typeface="Arial"/>
              </a:rPr>
              <a:t> wants to spend more time with her sister</a:t>
            </a:r>
            <a:r>
              <a:rPr lang="en-US" baseline="0" dirty="0">
                <a:latin typeface="Arial"/>
                <a:ea typeface="ＭＳ Ｐゴシック"/>
                <a:cs typeface="Arial"/>
              </a:rPr>
              <a:t>. Emily and her sister </a:t>
            </a:r>
            <a:r>
              <a:rPr lang="en-US" dirty="0">
                <a:latin typeface="Arial"/>
                <a:ea typeface="ＭＳ Ｐゴシック"/>
                <a:cs typeface="Arial"/>
              </a:rPr>
              <a:t>drive to the party together</a:t>
            </a:r>
            <a:r>
              <a:rPr lang="en-US" baseline="0" dirty="0">
                <a:latin typeface="Arial"/>
                <a:ea typeface="ＭＳ Ｐゴシック"/>
                <a:cs typeface="Arial"/>
              </a:rPr>
              <a:t>, which </a:t>
            </a:r>
            <a:r>
              <a:rPr lang="en-US" dirty="0">
                <a:latin typeface="Arial"/>
                <a:ea typeface="ＭＳ Ｐゴシック"/>
                <a:cs typeface="Arial"/>
              </a:rPr>
              <a:t>is</a:t>
            </a:r>
            <a:r>
              <a:rPr lang="en-US" baseline="0" dirty="0">
                <a:latin typeface="Arial"/>
                <a:ea typeface="ＭＳ Ｐゴシック"/>
                <a:cs typeface="Arial"/>
              </a:rPr>
              <a:t> about 10 minutes away from </a:t>
            </a:r>
            <a:r>
              <a:rPr lang="en-US" dirty="0">
                <a:latin typeface="Arial"/>
                <a:ea typeface="ＭＳ Ｐゴシック"/>
                <a:cs typeface="Arial"/>
              </a:rPr>
              <a:t>their house.</a:t>
            </a:r>
            <a:endParaRPr lang="en-US" baseline="0" dirty="0">
              <a:latin typeface="Arial" pitchFamily="34" charset="0"/>
              <a:ea typeface="ＭＳ Ｐゴシック" charset="-128"/>
              <a:cs typeface="Arial"/>
            </a:endParaRPr>
          </a:p>
          <a:p>
            <a:endParaRPr lang="en-US" baseline="0" dirty="0">
              <a:latin typeface="Arial" pitchFamily="34" charset="0"/>
              <a:ea typeface="ＭＳ Ｐゴシック" charset="-128"/>
            </a:endParaRPr>
          </a:p>
          <a:p>
            <a:pPr>
              <a:defRPr/>
            </a:pPr>
            <a:r>
              <a:rPr lang="en-US" dirty="0">
                <a:latin typeface="Arial"/>
                <a:ea typeface="ＭＳ Ｐゴシック"/>
                <a:cs typeface="Arial"/>
              </a:rPr>
              <a:t>At the party, Emily drinks</a:t>
            </a:r>
            <a:r>
              <a:rPr lang="en-US" baseline="0" dirty="0">
                <a:latin typeface="Arial"/>
                <a:ea typeface="ＭＳ Ｐゴシック"/>
                <a:cs typeface="Arial"/>
              </a:rPr>
              <a:t> more than </a:t>
            </a:r>
            <a:r>
              <a:rPr lang="en-US" dirty="0">
                <a:latin typeface="Arial"/>
                <a:ea typeface="ＭＳ Ｐゴシック"/>
                <a:cs typeface="Arial"/>
              </a:rPr>
              <a:t>normal</a:t>
            </a:r>
            <a:r>
              <a:rPr lang="en-US" baseline="0" dirty="0">
                <a:latin typeface="Arial"/>
                <a:ea typeface="ＭＳ Ｐゴシック"/>
                <a:cs typeface="Arial"/>
              </a:rPr>
              <a:t>. </a:t>
            </a:r>
            <a:r>
              <a:rPr lang="en-US" dirty="0">
                <a:latin typeface="Arial"/>
                <a:ea typeface="ＭＳ Ｐゴシック"/>
                <a:cs typeface="Arial"/>
              </a:rPr>
              <a:t>Her</a:t>
            </a:r>
            <a:r>
              <a:rPr lang="en-US" baseline="0" dirty="0">
                <a:latin typeface="Arial"/>
                <a:ea typeface="ＭＳ Ｐゴシック"/>
                <a:cs typeface="Arial"/>
              </a:rPr>
              <a:t> tolerance for alcohol was </a:t>
            </a:r>
            <a:r>
              <a:rPr lang="en-US" dirty="0">
                <a:latin typeface="Arial"/>
                <a:ea typeface="ＭＳ Ｐゴシック"/>
                <a:cs typeface="Arial"/>
              </a:rPr>
              <a:t>is</a:t>
            </a:r>
            <a:r>
              <a:rPr lang="en-US" baseline="0" dirty="0">
                <a:latin typeface="Arial"/>
                <a:ea typeface="ＭＳ Ｐゴシック"/>
                <a:cs typeface="Arial"/>
              </a:rPr>
              <a:t> lower than it used to be – meaning she </a:t>
            </a:r>
            <a:r>
              <a:rPr lang="en-US" dirty="0">
                <a:latin typeface="Arial"/>
                <a:ea typeface="ＭＳ Ｐゴシック"/>
                <a:cs typeface="Arial"/>
              </a:rPr>
              <a:t>feels</a:t>
            </a:r>
            <a:r>
              <a:rPr lang="en-US" baseline="0" dirty="0">
                <a:latin typeface="Arial"/>
                <a:ea typeface="ＭＳ Ｐゴシック"/>
                <a:cs typeface="Arial"/>
              </a:rPr>
              <a:t> the effects of the alcohol harder and faster than she expected to.</a:t>
            </a:r>
            <a:r>
              <a:rPr lang="en-US" dirty="0">
                <a:latin typeface="Arial"/>
                <a:ea typeface="ＭＳ Ｐゴシック"/>
                <a:cs typeface="Arial"/>
              </a:rPr>
              <a:t> </a:t>
            </a:r>
            <a:r>
              <a:rPr lang="en-US" i="1" baseline="0" dirty="0">
                <a:solidFill>
                  <a:srgbClr val="FF0000"/>
                </a:solidFill>
                <a:latin typeface="Arial"/>
                <a:ea typeface="ＭＳ Ｐゴシック"/>
                <a:cs typeface="Arial"/>
              </a:rPr>
              <a:t> ***Prompt class to explore ways bystanders could have intervened here. Potential bystanders at this point in the story include sister and friends who she was drinking with and may have recognized she was getting drunk.</a:t>
            </a:r>
            <a:r>
              <a:rPr lang="en-US" i="1" dirty="0">
                <a:solidFill>
                  <a:srgbClr val="FF0000"/>
                </a:solidFill>
                <a:latin typeface="Arial"/>
                <a:ea typeface="ＭＳ Ｐゴシック"/>
                <a:cs typeface="Arial"/>
              </a:rPr>
              <a:t> </a:t>
            </a:r>
            <a:endParaRPr lang="en-US" i="1" baseline="0" dirty="0">
              <a:solidFill>
                <a:srgbClr val="FF0000"/>
              </a:solidFill>
              <a:latin typeface="Arial" pitchFamily="34" charset="0"/>
              <a:ea typeface="ＭＳ Ｐゴシック" charset="-128"/>
              <a:cs typeface="Arial"/>
            </a:endParaRPr>
          </a:p>
          <a:p>
            <a:pPr defTabSz="465887">
              <a:defRPr/>
            </a:pPr>
            <a:endParaRPr lang="en-US" baseline="0" dirty="0">
              <a:latin typeface="Arial" pitchFamily="34" charset="0"/>
              <a:ea typeface="ＭＳ Ｐゴシック" charset="-128"/>
            </a:endParaRPr>
          </a:p>
          <a:p>
            <a:r>
              <a:rPr lang="en-US" dirty="0">
                <a:latin typeface="Arial"/>
                <a:ea typeface="ＭＳ Ｐゴシック"/>
                <a:cs typeface="Arial"/>
              </a:rPr>
              <a:t>Later, Emily</a:t>
            </a:r>
            <a:r>
              <a:rPr lang="en-US" baseline="0" dirty="0">
                <a:latin typeface="Arial"/>
                <a:ea typeface="ＭＳ Ｐゴシック"/>
                <a:cs typeface="Arial"/>
              </a:rPr>
              <a:t> </a:t>
            </a:r>
            <a:r>
              <a:rPr lang="en-US" dirty="0">
                <a:latin typeface="Arial"/>
                <a:ea typeface="ＭＳ Ｐゴシック"/>
                <a:cs typeface="Arial"/>
              </a:rPr>
              <a:t>gets separated</a:t>
            </a:r>
            <a:r>
              <a:rPr lang="en-US" baseline="0" dirty="0">
                <a:latin typeface="Arial"/>
                <a:ea typeface="ＭＳ Ｐゴシック"/>
                <a:cs typeface="Arial"/>
              </a:rPr>
              <a:t> from her sister.</a:t>
            </a:r>
            <a:r>
              <a:rPr lang="en-US" dirty="0">
                <a:latin typeface="Arial"/>
                <a:ea typeface="ＭＳ Ｐゴシック"/>
                <a:cs typeface="Arial"/>
              </a:rPr>
              <a:t> </a:t>
            </a:r>
            <a:endParaRPr lang="en-US" baseline="0" dirty="0">
              <a:latin typeface="Arial" pitchFamily="34" charset="0"/>
              <a:ea typeface="ＭＳ Ｐゴシック" charset="-128"/>
              <a:cs typeface="Arial"/>
            </a:endParaRPr>
          </a:p>
          <a:p>
            <a:endParaRPr lang="en-US" baseline="0" dirty="0">
              <a:latin typeface="Arial" pitchFamily="34" charset="0"/>
              <a:ea typeface="ＭＳ Ｐゴシック" charset="-128"/>
            </a:endParaRPr>
          </a:p>
          <a:p>
            <a:r>
              <a:rPr lang="en-US" dirty="0">
                <a:latin typeface="Arial"/>
                <a:ea typeface="ＭＳ Ｐゴシック"/>
                <a:cs typeface="Arial"/>
              </a:rPr>
              <a:t>Emily calls her boyfriend </a:t>
            </a:r>
            <a:r>
              <a:rPr lang="en-US" baseline="0" dirty="0">
                <a:latin typeface="Arial"/>
                <a:ea typeface="ＭＳ Ｐゴシック"/>
                <a:cs typeface="Arial"/>
              </a:rPr>
              <a:t>and </a:t>
            </a:r>
            <a:r>
              <a:rPr lang="en-US" dirty="0">
                <a:latin typeface="Arial"/>
                <a:ea typeface="ＭＳ Ｐゴシック"/>
                <a:cs typeface="Arial"/>
              </a:rPr>
              <a:t>leaves</a:t>
            </a:r>
            <a:r>
              <a:rPr lang="en-US" baseline="0" dirty="0">
                <a:latin typeface="Arial"/>
                <a:ea typeface="ＭＳ Ｐゴシック"/>
                <a:cs typeface="Arial"/>
              </a:rPr>
              <a:t> a voicemail. Her speech on that message </a:t>
            </a:r>
            <a:r>
              <a:rPr lang="en-US" dirty="0">
                <a:latin typeface="Arial"/>
                <a:ea typeface="ＭＳ Ｐゴシック"/>
                <a:cs typeface="Arial"/>
              </a:rPr>
              <a:t>is</a:t>
            </a:r>
            <a:r>
              <a:rPr lang="en-US" baseline="0" dirty="0">
                <a:latin typeface="Arial"/>
                <a:ea typeface="ＭＳ Ｐゴシック"/>
                <a:cs typeface="Arial"/>
              </a:rPr>
              <a:t> obviously slurred and distorted. He </a:t>
            </a:r>
            <a:r>
              <a:rPr lang="en-US" dirty="0">
                <a:latin typeface="Arial"/>
                <a:ea typeface="ＭＳ Ｐゴシック"/>
                <a:cs typeface="Arial"/>
              </a:rPr>
              <a:t>can</a:t>
            </a:r>
            <a:r>
              <a:rPr lang="en-US" baseline="0" dirty="0">
                <a:latin typeface="Arial"/>
                <a:ea typeface="ＭＳ Ｐゴシック"/>
                <a:cs typeface="Arial"/>
              </a:rPr>
              <a:t> tell she’d been drinking. At first, he </a:t>
            </a:r>
            <a:r>
              <a:rPr lang="en-US" dirty="0">
                <a:latin typeface="Arial"/>
                <a:ea typeface="ＭＳ Ｐゴシック"/>
                <a:cs typeface="Arial"/>
              </a:rPr>
              <a:t>doesn't</a:t>
            </a:r>
            <a:r>
              <a:rPr lang="en-US" baseline="0" dirty="0">
                <a:latin typeface="Arial"/>
                <a:ea typeface="ＭＳ Ｐゴシック"/>
                <a:cs typeface="Arial"/>
              </a:rPr>
              <a:t> worry because everyone </a:t>
            </a:r>
            <a:r>
              <a:rPr lang="en-US" dirty="0">
                <a:latin typeface="Arial"/>
                <a:ea typeface="ＭＳ Ｐゴシック"/>
                <a:cs typeface="Arial"/>
              </a:rPr>
              <a:t>knows</a:t>
            </a:r>
            <a:r>
              <a:rPr lang="en-US" baseline="0" dirty="0">
                <a:latin typeface="Arial"/>
                <a:ea typeface="ＭＳ Ｐゴシック"/>
                <a:cs typeface="Arial"/>
              </a:rPr>
              <a:t> Emily is</a:t>
            </a:r>
            <a:r>
              <a:rPr lang="en-US" dirty="0">
                <a:latin typeface="Arial"/>
                <a:ea typeface="ＭＳ Ｐゴシック"/>
                <a:cs typeface="Arial"/>
              </a:rPr>
              <a:t> at</a:t>
            </a:r>
            <a:r>
              <a:rPr lang="en-US" baseline="0" dirty="0">
                <a:latin typeface="Arial"/>
                <a:ea typeface="ＭＳ Ｐゴシック"/>
                <a:cs typeface="Arial"/>
              </a:rPr>
              <a:t> </a:t>
            </a:r>
            <a:r>
              <a:rPr lang="en-US" dirty="0">
                <a:latin typeface="Arial"/>
                <a:ea typeface="ＭＳ Ｐゴシック"/>
                <a:cs typeface="Arial"/>
              </a:rPr>
              <a:t>the party, where the party is, and who she's with. </a:t>
            </a:r>
            <a:endParaRPr lang="en-US" dirty="0">
              <a:latin typeface="Arial" pitchFamily="34" charset="0"/>
              <a:ea typeface="ＭＳ Ｐゴシック" charset="-128"/>
              <a:cs typeface="Arial"/>
            </a:endParaRPr>
          </a:p>
          <a:p>
            <a:endParaRPr lang="en-US" dirty="0">
              <a:latin typeface="Arial" pitchFamily="34" charset="0"/>
              <a:ea typeface="ＭＳ Ｐゴシック" charset="-128"/>
              <a:cs typeface="Arial" pitchFamily="34" charset="0"/>
            </a:endParaRPr>
          </a:p>
          <a:p>
            <a:r>
              <a:rPr lang="en-US" baseline="0" dirty="0">
                <a:latin typeface="Arial"/>
                <a:ea typeface="ＭＳ Ｐゴシック"/>
                <a:cs typeface="Arial"/>
              </a:rPr>
              <a:t>Emily </a:t>
            </a:r>
            <a:r>
              <a:rPr lang="en-US" dirty="0">
                <a:latin typeface="Arial"/>
                <a:ea typeface="ＭＳ Ｐゴシック"/>
                <a:cs typeface="Arial"/>
              </a:rPr>
              <a:t>is dancing </a:t>
            </a:r>
            <a:r>
              <a:rPr lang="en-US" baseline="0" dirty="0">
                <a:latin typeface="Arial"/>
                <a:ea typeface="ＭＳ Ｐゴシック"/>
                <a:cs typeface="Arial"/>
              </a:rPr>
              <a:t>at the party. Her sister </a:t>
            </a:r>
            <a:r>
              <a:rPr lang="en-US" dirty="0">
                <a:latin typeface="Arial"/>
                <a:ea typeface="ＭＳ Ｐゴシック"/>
                <a:cs typeface="Arial"/>
              </a:rPr>
              <a:t>is</a:t>
            </a:r>
            <a:r>
              <a:rPr lang="en-US" baseline="0" dirty="0">
                <a:latin typeface="Arial"/>
                <a:ea typeface="ＭＳ Ｐゴシック"/>
                <a:cs typeface="Arial"/>
              </a:rPr>
              <a:t> looking for her in the crowd but cant find her. A guy at the party Emily </a:t>
            </a:r>
            <a:r>
              <a:rPr lang="en-US" dirty="0">
                <a:latin typeface="Arial"/>
                <a:ea typeface="ＭＳ Ｐゴシック"/>
                <a:cs typeface="Arial"/>
              </a:rPr>
              <a:t>doesn't know</a:t>
            </a:r>
            <a:r>
              <a:rPr lang="en-US" baseline="0" dirty="0">
                <a:latin typeface="Arial"/>
                <a:ea typeface="ＭＳ Ｐゴシック"/>
                <a:cs typeface="Arial"/>
              </a:rPr>
              <a:t> </a:t>
            </a:r>
            <a:r>
              <a:rPr lang="en-US" dirty="0">
                <a:latin typeface="Arial"/>
                <a:ea typeface="ＭＳ Ｐゴシック"/>
                <a:cs typeface="Arial"/>
              </a:rPr>
              <a:t>begins </a:t>
            </a:r>
            <a:r>
              <a:rPr lang="en-US" baseline="0" dirty="0">
                <a:latin typeface="Arial"/>
                <a:ea typeface="ＭＳ Ｐゴシック"/>
                <a:cs typeface="Arial"/>
              </a:rPr>
              <a:t>to dance with her. Then he </a:t>
            </a:r>
            <a:r>
              <a:rPr lang="en-US" dirty="0">
                <a:latin typeface="Arial"/>
                <a:ea typeface="ＭＳ Ｐゴシック"/>
                <a:cs typeface="Arial"/>
              </a:rPr>
              <a:t>takes</a:t>
            </a:r>
            <a:r>
              <a:rPr lang="en-US" baseline="0" dirty="0">
                <a:latin typeface="Arial"/>
                <a:ea typeface="ＭＳ Ｐゴシック"/>
                <a:cs typeface="Arial"/>
              </a:rPr>
              <a:t> her outside. Remember, Emily is already drunk. So drunk, in fact, that her intoxication was recognizable in the short voicemail </a:t>
            </a:r>
            <a:r>
              <a:rPr lang="en-US" dirty="0">
                <a:latin typeface="Arial"/>
                <a:ea typeface="ＭＳ Ｐゴシック"/>
                <a:cs typeface="Arial"/>
              </a:rPr>
              <a:t>she's just left</a:t>
            </a:r>
            <a:r>
              <a:rPr lang="en-US" baseline="0" dirty="0">
                <a:latin typeface="Arial"/>
                <a:ea typeface="ＭＳ Ｐゴシック"/>
                <a:cs typeface="Arial"/>
              </a:rPr>
              <a:t> </a:t>
            </a:r>
            <a:r>
              <a:rPr lang="en-US" dirty="0">
                <a:latin typeface="Arial"/>
                <a:ea typeface="ＭＳ Ｐゴシック"/>
                <a:cs typeface="Arial"/>
              </a:rPr>
              <a:t>her boyfriend</a:t>
            </a:r>
            <a:r>
              <a:rPr lang="en-US" baseline="0" dirty="0">
                <a:latin typeface="Arial"/>
                <a:ea typeface="ＭＳ Ｐゴシック"/>
                <a:cs typeface="Arial"/>
              </a:rPr>
              <a:t>.</a:t>
            </a:r>
            <a:r>
              <a:rPr lang="en-US" dirty="0">
                <a:latin typeface="Arial"/>
                <a:ea typeface="ＭＳ Ｐゴシック"/>
                <a:cs typeface="Arial"/>
              </a:rPr>
              <a:t> </a:t>
            </a:r>
            <a:r>
              <a:rPr lang="en-US" i="1" dirty="0">
                <a:solidFill>
                  <a:srgbClr val="FF0000"/>
                </a:solidFill>
                <a:latin typeface="Arial"/>
                <a:ea typeface="ＭＳ Ｐゴシック"/>
                <a:cs typeface="Arial"/>
              </a:rPr>
              <a:t>***Prompt class to explore ways bystanders could have intervened here. Potential bystanders at this point include anyone who noticed Emily at the party and could see she was drunk. Also, everyone who saw the guy take her outside. Seeing someone who is drunk intentionally being led away by someone else is a red flag, an opportunity to check in.  </a:t>
            </a:r>
            <a:endParaRPr lang="en-US" i="1" baseline="0" dirty="0">
              <a:latin typeface="Arial" pitchFamily="34" charset="0"/>
              <a:ea typeface="ＭＳ Ｐゴシック" charset="-128"/>
              <a:cs typeface="Arial"/>
            </a:endParaRPr>
          </a:p>
          <a:p>
            <a:pPr defTabSz="465887">
              <a:defRPr/>
            </a:pPr>
            <a:endParaRPr lang="en-US" baseline="0" dirty="0">
              <a:latin typeface="Arial" pitchFamily="34" charset="0"/>
              <a:ea typeface="ＭＳ Ｐゴシック" charset="-128"/>
            </a:endParaRPr>
          </a:p>
          <a:p>
            <a:r>
              <a:rPr lang="en-US" baseline="0" dirty="0">
                <a:latin typeface="Arial"/>
                <a:ea typeface="ＭＳ Ｐゴシック"/>
                <a:cs typeface="Arial"/>
              </a:rPr>
              <a:t>Once </a:t>
            </a:r>
            <a:r>
              <a:rPr lang="en-US" dirty="0">
                <a:latin typeface="Arial"/>
                <a:ea typeface="ＭＳ Ｐゴシック"/>
                <a:cs typeface="Arial"/>
              </a:rPr>
              <a:t>they are outside</a:t>
            </a:r>
            <a:r>
              <a:rPr lang="en-US" baseline="0" dirty="0">
                <a:latin typeface="Arial"/>
                <a:ea typeface="ＭＳ Ｐゴシック"/>
                <a:cs typeface="Arial"/>
              </a:rPr>
              <a:t>, the guy </a:t>
            </a:r>
            <a:r>
              <a:rPr lang="en-US" dirty="0">
                <a:latin typeface="Arial"/>
                <a:ea typeface="ＭＳ Ｐゴシック"/>
                <a:cs typeface="Arial"/>
              </a:rPr>
              <a:t>starts to undress</a:t>
            </a:r>
            <a:r>
              <a:rPr lang="en-US" baseline="0" dirty="0">
                <a:latin typeface="Arial"/>
                <a:ea typeface="ＭＳ Ｐゴシック"/>
                <a:cs typeface="Arial"/>
              </a:rPr>
              <a:t> her</a:t>
            </a:r>
            <a:r>
              <a:rPr lang="en-US" dirty="0">
                <a:latin typeface="Arial"/>
                <a:ea typeface="ＭＳ Ｐゴシック"/>
                <a:cs typeface="Arial"/>
              </a:rPr>
              <a:t>. He takes</a:t>
            </a:r>
            <a:r>
              <a:rPr lang="en-US" baseline="0" dirty="0">
                <a:latin typeface="Arial"/>
                <a:ea typeface="ＭＳ Ｐゴシック"/>
                <a:cs typeface="Arial"/>
              </a:rPr>
              <a:t> off her </a:t>
            </a:r>
            <a:r>
              <a:rPr lang="en-US" dirty="0">
                <a:latin typeface="Arial"/>
                <a:ea typeface="ＭＳ Ｐゴシック"/>
                <a:cs typeface="Arial"/>
              </a:rPr>
              <a:t>sweater</a:t>
            </a:r>
            <a:r>
              <a:rPr lang="en-US" baseline="0" dirty="0">
                <a:latin typeface="Arial"/>
                <a:ea typeface="ＭＳ Ｐゴシック"/>
                <a:cs typeface="Arial"/>
              </a:rPr>
              <a:t> and her underwear. While she </a:t>
            </a:r>
            <a:r>
              <a:rPr lang="en-US" dirty="0">
                <a:latin typeface="Arial"/>
                <a:ea typeface="ＭＳ Ｐゴシック"/>
                <a:cs typeface="Arial"/>
              </a:rPr>
              <a:t>lays</a:t>
            </a:r>
            <a:r>
              <a:rPr lang="en-US" baseline="0" dirty="0">
                <a:latin typeface="Arial"/>
                <a:ea typeface="ＭＳ Ｐゴシック"/>
                <a:cs typeface="Arial"/>
              </a:rPr>
              <a:t> there unconscious, he </a:t>
            </a:r>
            <a:r>
              <a:rPr lang="en-US" dirty="0">
                <a:latin typeface="Arial"/>
                <a:ea typeface="ＭＳ Ｐゴシック"/>
                <a:cs typeface="Arial"/>
              </a:rPr>
              <a:t>rapes</a:t>
            </a:r>
            <a:r>
              <a:rPr lang="en-US" baseline="0" dirty="0">
                <a:latin typeface="Arial"/>
                <a:ea typeface="ＭＳ Ｐゴシック"/>
                <a:cs typeface="Arial"/>
              </a:rPr>
              <a:t> her on the ground behind the fraternity dumpster while the party </a:t>
            </a:r>
            <a:r>
              <a:rPr lang="en-US" dirty="0">
                <a:latin typeface="Arial"/>
                <a:ea typeface="ＭＳ Ｐゴシック"/>
                <a:cs typeface="Arial"/>
              </a:rPr>
              <a:t>continues</a:t>
            </a:r>
            <a:r>
              <a:rPr lang="en-US" baseline="0" dirty="0">
                <a:latin typeface="Arial"/>
                <a:ea typeface="ＭＳ Ｐゴシック"/>
                <a:cs typeface="Arial"/>
              </a:rPr>
              <a:t> just inside.</a:t>
            </a:r>
            <a:r>
              <a:rPr lang="en-US" dirty="0">
                <a:latin typeface="Arial"/>
                <a:ea typeface="ＭＳ Ｐゴシック"/>
                <a:cs typeface="Arial"/>
              </a:rPr>
              <a:t> </a:t>
            </a:r>
            <a:endParaRPr lang="en-US" baseline="0" dirty="0">
              <a:latin typeface="Arial" pitchFamily="34" charset="0"/>
              <a:ea typeface="ＭＳ Ｐゴシック" charset="-128"/>
              <a:cs typeface="Arial"/>
            </a:endParaRPr>
          </a:p>
          <a:p>
            <a:endParaRPr lang="en-US" baseline="0" dirty="0">
              <a:latin typeface="Arial" pitchFamily="34" charset="0"/>
              <a:ea typeface="ＭＳ Ｐゴシック" charset="-128"/>
            </a:endParaRPr>
          </a:p>
          <a:p>
            <a:r>
              <a:rPr lang="en-US" baseline="0" dirty="0">
                <a:latin typeface="Arial"/>
                <a:ea typeface="ＭＳ Ｐゴシック"/>
                <a:cs typeface="Arial"/>
              </a:rPr>
              <a:t>Two men </a:t>
            </a:r>
            <a:r>
              <a:rPr lang="en-US" dirty="0">
                <a:latin typeface="Arial"/>
                <a:ea typeface="ＭＳ Ｐゴシック"/>
                <a:cs typeface="Arial"/>
              </a:rPr>
              <a:t>happen </a:t>
            </a:r>
            <a:r>
              <a:rPr lang="en-US" baseline="0" dirty="0">
                <a:latin typeface="Arial"/>
                <a:ea typeface="ＭＳ Ｐゴシック"/>
                <a:cs typeface="Arial"/>
              </a:rPr>
              <a:t>to come by the fraternity on bikes and </a:t>
            </a:r>
            <a:r>
              <a:rPr lang="en-US" dirty="0">
                <a:latin typeface="Arial"/>
                <a:ea typeface="ＭＳ Ｐゴシック"/>
                <a:cs typeface="Arial"/>
              </a:rPr>
              <a:t>they see</a:t>
            </a:r>
            <a:r>
              <a:rPr lang="en-US" baseline="0" dirty="0">
                <a:latin typeface="Arial"/>
                <a:ea typeface="ＭＳ Ｐゴシック"/>
                <a:cs typeface="Arial"/>
              </a:rPr>
              <a:t> </a:t>
            </a:r>
            <a:r>
              <a:rPr lang="en-US" dirty="0">
                <a:latin typeface="Arial"/>
                <a:ea typeface="ＭＳ Ｐゴシック"/>
                <a:cs typeface="Arial"/>
              </a:rPr>
              <a:t>the</a:t>
            </a:r>
            <a:r>
              <a:rPr lang="en-US" baseline="0" dirty="0">
                <a:latin typeface="Arial"/>
                <a:ea typeface="ＭＳ Ｐゴシック"/>
                <a:cs typeface="Arial"/>
              </a:rPr>
              <a:t> man on top of </a:t>
            </a:r>
            <a:r>
              <a:rPr lang="en-US" dirty="0">
                <a:latin typeface="Arial"/>
                <a:ea typeface="ＭＳ Ｐゴシック"/>
                <a:cs typeface="Arial"/>
              </a:rPr>
              <a:t>her. She appears to be unconscious and he</a:t>
            </a:r>
            <a:r>
              <a:rPr lang="en-US" baseline="0" dirty="0">
                <a:latin typeface="Arial"/>
                <a:ea typeface="ＭＳ Ｐゴシック"/>
                <a:cs typeface="Arial"/>
              </a:rPr>
              <a:t> </a:t>
            </a:r>
            <a:r>
              <a:rPr lang="en-US" dirty="0">
                <a:latin typeface="Arial"/>
                <a:ea typeface="ＭＳ Ｐゴシック"/>
                <a:cs typeface="Arial"/>
              </a:rPr>
              <a:t>appears</a:t>
            </a:r>
            <a:r>
              <a:rPr lang="en-US" baseline="0" dirty="0">
                <a:latin typeface="Arial"/>
                <a:ea typeface="ＭＳ Ｐゴシック"/>
                <a:cs typeface="Arial"/>
              </a:rPr>
              <a:t> to be having sex with her.</a:t>
            </a:r>
            <a:r>
              <a:rPr lang="en-US" dirty="0">
                <a:latin typeface="Arial"/>
                <a:ea typeface="ＭＳ Ｐゴシック"/>
                <a:cs typeface="Arial"/>
              </a:rPr>
              <a:t> The</a:t>
            </a:r>
            <a:r>
              <a:rPr lang="en-US" baseline="0" dirty="0">
                <a:latin typeface="Arial"/>
                <a:ea typeface="ＭＳ Ｐゴシック"/>
                <a:cs typeface="Arial"/>
              </a:rPr>
              <a:t> men </a:t>
            </a:r>
            <a:r>
              <a:rPr lang="en-US" dirty="0">
                <a:latin typeface="Arial"/>
                <a:ea typeface="ＭＳ Ｐゴシック"/>
                <a:cs typeface="Arial"/>
              </a:rPr>
              <a:t>come to her </a:t>
            </a:r>
            <a:r>
              <a:rPr lang="en-US" baseline="0" dirty="0">
                <a:latin typeface="Arial"/>
                <a:ea typeface="ＭＳ Ｐゴシック"/>
                <a:cs typeface="Arial"/>
              </a:rPr>
              <a:t>defense, riding </a:t>
            </a:r>
            <a:r>
              <a:rPr lang="en-US" dirty="0">
                <a:latin typeface="Arial"/>
                <a:ea typeface="ＭＳ Ｐゴシック"/>
                <a:cs typeface="Arial"/>
              </a:rPr>
              <a:t>their bikes to</a:t>
            </a:r>
            <a:r>
              <a:rPr lang="en-US" baseline="0" dirty="0">
                <a:latin typeface="Arial"/>
                <a:ea typeface="ＭＳ Ｐゴシック"/>
                <a:cs typeface="Arial"/>
              </a:rPr>
              <a:t> where the attack </a:t>
            </a:r>
            <a:r>
              <a:rPr lang="en-US" dirty="0">
                <a:latin typeface="Arial"/>
                <a:ea typeface="ＭＳ Ｐゴシック"/>
                <a:cs typeface="Arial"/>
              </a:rPr>
              <a:t>is</a:t>
            </a:r>
            <a:r>
              <a:rPr lang="en-US" baseline="0" dirty="0">
                <a:latin typeface="Arial"/>
                <a:ea typeface="ＭＳ Ｐゴシック"/>
                <a:cs typeface="Arial"/>
              </a:rPr>
              <a:t> taking place. The guy who </a:t>
            </a:r>
            <a:r>
              <a:rPr lang="en-US" dirty="0">
                <a:latin typeface="Arial"/>
                <a:ea typeface="ＭＳ Ｐゴシック"/>
                <a:cs typeface="Arial"/>
              </a:rPr>
              <a:t>is</a:t>
            </a:r>
            <a:r>
              <a:rPr lang="en-US" baseline="0" dirty="0">
                <a:latin typeface="Arial"/>
                <a:ea typeface="ＭＳ Ｐゴシック"/>
                <a:cs typeface="Arial"/>
              </a:rPr>
              <a:t> raping Emily </a:t>
            </a:r>
            <a:r>
              <a:rPr lang="en-US" dirty="0">
                <a:latin typeface="Arial"/>
                <a:ea typeface="ＭＳ Ｐゴシック"/>
                <a:cs typeface="Arial"/>
              </a:rPr>
              <a:t>flees</a:t>
            </a:r>
            <a:r>
              <a:rPr lang="en-US" baseline="0" dirty="0">
                <a:latin typeface="Arial"/>
                <a:ea typeface="ＭＳ Ｐゴシック"/>
                <a:cs typeface="Arial"/>
              </a:rPr>
              <a:t> on foot, but the men </a:t>
            </a:r>
            <a:r>
              <a:rPr lang="en-US" dirty="0">
                <a:latin typeface="Arial"/>
                <a:ea typeface="ＭＳ Ｐゴシック"/>
                <a:cs typeface="Arial"/>
              </a:rPr>
              <a:t>catch him</a:t>
            </a:r>
            <a:r>
              <a:rPr lang="en-US" baseline="0" dirty="0">
                <a:latin typeface="Arial"/>
                <a:ea typeface="ＭＳ Ｐゴシック"/>
                <a:cs typeface="Arial"/>
              </a:rPr>
              <a:t> and </a:t>
            </a:r>
            <a:r>
              <a:rPr lang="en-US" dirty="0">
                <a:latin typeface="Arial"/>
                <a:ea typeface="ＭＳ Ｐゴシック"/>
                <a:cs typeface="Arial"/>
              </a:rPr>
              <a:t>hold him </a:t>
            </a:r>
            <a:r>
              <a:rPr lang="en-US" baseline="0" dirty="0">
                <a:latin typeface="Arial"/>
                <a:ea typeface="ＭＳ Ｐゴシック"/>
                <a:cs typeface="Arial"/>
              </a:rPr>
              <a:t>while they </a:t>
            </a:r>
            <a:r>
              <a:rPr lang="en-US" dirty="0">
                <a:latin typeface="Arial"/>
                <a:ea typeface="ＭＳ Ｐゴシック"/>
                <a:cs typeface="Arial"/>
              </a:rPr>
              <a:t>call</a:t>
            </a:r>
            <a:r>
              <a:rPr lang="en-US" baseline="0" dirty="0">
                <a:latin typeface="Arial"/>
                <a:ea typeface="ＭＳ Ｐゴシック"/>
                <a:cs typeface="Arial"/>
              </a:rPr>
              <a:t> for the police.</a:t>
            </a:r>
            <a:r>
              <a:rPr lang="en-US" dirty="0">
                <a:latin typeface="Arial"/>
                <a:ea typeface="ＭＳ Ｐゴシック"/>
                <a:cs typeface="Arial"/>
              </a:rPr>
              <a:t> </a:t>
            </a:r>
            <a:r>
              <a:rPr lang="en-US" i="1" dirty="0">
                <a:solidFill>
                  <a:srgbClr val="FF0000"/>
                </a:solidFill>
                <a:latin typeface="Arial"/>
                <a:ea typeface="ＭＳ Ｐゴシック"/>
                <a:cs typeface="Arial"/>
              </a:rPr>
              <a:t>*** Discuss these bystanders and how they intervened. </a:t>
            </a:r>
            <a:r>
              <a:rPr lang="en-US" dirty="0">
                <a:latin typeface="Arial"/>
                <a:ea typeface="ＭＳ Ｐゴシック"/>
                <a:cs typeface="Arial"/>
              </a:rPr>
              <a:t> </a:t>
            </a:r>
            <a:endParaRPr lang="en-US" i="1" dirty="0">
              <a:latin typeface="Arial"/>
              <a:ea typeface="ＭＳ Ｐゴシック"/>
              <a:cs typeface="Arial"/>
            </a:endParaRPr>
          </a:p>
          <a:p>
            <a:br>
              <a:rPr lang="en-US" dirty="0">
                <a:cs typeface="+mn-lt"/>
              </a:rPr>
            </a:b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7</a:t>
            </a:fld>
            <a:endParaRPr lang="en-US"/>
          </a:p>
        </p:txBody>
      </p:sp>
    </p:spTree>
    <p:extLst>
      <p:ext uri="{BB962C8B-B14F-4D97-AF65-F5344CB8AC3E}">
        <p14:creationId xmlns:p14="http://schemas.microsoft.com/office/powerpoint/2010/main" val="2844929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2"/>
                </a:solidFill>
                <a:latin typeface="Cambria"/>
                <a:cs typeface="Cambria"/>
              </a:rPr>
              <a:t>Facilitator 1</a:t>
            </a:r>
          </a:p>
          <a:p>
            <a:r>
              <a:rPr lang="en-US" b="0" dirty="0">
                <a:solidFill>
                  <a:schemeClr val="tx2"/>
                </a:solidFill>
                <a:latin typeface="Cambria"/>
                <a:cs typeface="Cambria"/>
              </a:rPr>
              <a:t>Let’s talk a bit about why we don’t intervene sooner. To</a:t>
            </a:r>
            <a:r>
              <a:rPr lang="en-US" b="0" baseline="0" dirty="0">
                <a:solidFill>
                  <a:schemeClr val="tx2"/>
                </a:solidFill>
                <a:latin typeface="Cambria"/>
                <a:cs typeface="Cambria"/>
              </a:rPr>
              <a:t> start, </a:t>
            </a:r>
            <a:r>
              <a:rPr lang="en-US" b="0" dirty="0">
                <a:solidFill>
                  <a:schemeClr val="tx2"/>
                </a:solidFill>
                <a:latin typeface="Cambria"/>
                <a:cs typeface="Cambria"/>
              </a:rPr>
              <a:t>I’d like you to giv</a:t>
            </a:r>
            <a:r>
              <a:rPr lang="en-US" b="0" baseline="0" dirty="0">
                <a:solidFill>
                  <a:schemeClr val="tx2"/>
                </a:solidFill>
                <a:latin typeface="Cambria"/>
                <a:cs typeface="Cambria"/>
              </a:rPr>
              <a:t>e us some examples of things you’ve seen, heard, experienced, or even just heard about or observed in media.</a:t>
            </a:r>
            <a:r>
              <a:rPr lang="en-US" dirty="0">
                <a:solidFill>
                  <a:schemeClr val="tx2"/>
                </a:solidFill>
                <a:latin typeface="Cambria"/>
                <a:cs typeface="Cambria"/>
              </a:rPr>
              <a:t> </a:t>
            </a:r>
            <a:endParaRPr lang="en-US" b="0" baseline="0" dirty="0">
              <a:solidFill>
                <a:schemeClr val="tx2"/>
              </a:solidFill>
              <a:latin typeface="Cambria"/>
              <a:cs typeface="Cambria"/>
            </a:endParaRPr>
          </a:p>
          <a:p>
            <a:endParaRPr lang="en-US" baseline="0" dirty="0"/>
          </a:p>
          <a:p>
            <a:endParaRPr lang="en-US" baseline="0" dirty="0"/>
          </a:p>
          <a:p>
            <a:r>
              <a:rPr lang="en-US" baseline="0" dirty="0"/>
              <a:t>Often, the acts which are easy to identify as harassment or violence are the things we see the least often. And the things we see all the time can be hardest to recognize as contributing to violence.</a:t>
            </a:r>
          </a:p>
          <a:p>
            <a:endParaRPr lang="en-US" baseline="0" dirty="0"/>
          </a:p>
          <a:p>
            <a:r>
              <a:rPr lang="en-US" baseline="0" dirty="0"/>
              <a:t>What are some reasons we don’t intervene earlier on? </a:t>
            </a:r>
            <a:r>
              <a:rPr lang="en-US" i="1" baseline="0" dirty="0"/>
              <a:t>(Examples might include being unsure, being worried about repercussions, having less power than the person engaging in the behavior, etc.) </a:t>
            </a:r>
          </a:p>
          <a:p>
            <a:endParaRPr lang="en-US" dirty="0"/>
          </a:p>
          <a:p>
            <a:endParaRPr lang="en-US" dirty="0"/>
          </a:p>
          <a:p>
            <a:r>
              <a:rPr lang="en-US" dirty="0"/>
              <a:t>It can be tempting to focus on the men who rescued Chanel during the actual rape. Often, when we imagine what it would mean for us to be a bystander, we imagine scenes like this – where the danger is obvious and a daring rescue is necessary. </a:t>
            </a:r>
            <a:endParaRPr lang="en-US" dirty="0">
              <a:cs typeface="Calibri"/>
            </a:endParaRPr>
          </a:p>
          <a:p>
            <a:endParaRPr lang="en-US" dirty="0"/>
          </a:p>
          <a:p>
            <a:r>
              <a:rPr lang="en-US" dirty="0"/>
              <a:t>It’s important, though, to remember that we identified many people and opportunities much earlier in the evening where this assault could have been prevented. The goal of this training is to empower you to see the red flags sooner and to feel more confident in acting then. By the time it’s obvious</a:t>
            </a:r>
            <a:r>
              <a:rPr lang="en-US" baseline="0" dirty="0"/>
              <a:t> </a:t>
            </a:r>
            <a:r>
              <a:rPr lang="en-US" dirty="0"/>
              <a:t>and the needed interventions are heroic, someone</a:t>
            </a:r>
            <a:r>
              <a:rPr lang="en-US" baseline="0" dirty="0"/>
              <a:t> is </a:t>
            </a:r>
            <a:r>
              <a:rPr lang="en-US" dirty="0"/>
              <a:t>already being hurt. </a:t>
            </a:r>
          </a:p>
          <a:p>
            <a:endParaRPr lang="en-US" dirty="0"/>
          </a:p>
          <a:p>
            <a:r>
              <a:rPr lang="en-US" dirty="0"/>
              <a:t>It’s also important</a:t>
            </a:r>
            <a:r>
              <a:rPr lang="en-US" baseline="0" dirty="0"/>
              <a:t> to point out that having missed an opportunity to be a proactive bystander does not mean any of these people are to blame for </a:t>
            </a:r>
            <a:r>
              <a:rPr lang="en-US" dirty="0"/>
              <a:t>Chanel's </a:t>
            </a:r>
            <a:r>
              <a:rPr lang="en-US" baseline="0" dirty="0"/>
              <a:t>assault.</a:t>
            </a:r>
            <a:r>
              <a:rPr lang="en-US" dirty="0"/>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8</a:t>
            </a:fld>
            <a:endParaRPr lang="en-US"/>
          </a:p>
        </p:txBody>
      </p:sp>
    </p:spTree>
    <p:extLst>
      <p:ext uri="{BB962C8B-B14F-4D97-AF65-F5344CB8AC3E}">
        <p14:creationId xmlns:p14="http://schemas.microsoft.com/office/powerpoint/2010/main" val="844201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2 </a:t>
            </a:r>
          </a:p>
          <a:p>
            <a:r>
              <a:rPr lang="en-US" dirty="0"/>
              <a:t>Before we move on,</a:t>
            </a:r>
            <a:r>
              <a:rPr lang="en-US" baseline="0" dirty="0"/>
              <a:t> here is some additional information about Emily</a:t>
            </a:r>
            <a:r>
              <a:rPr lang="en-US" dirty="0"/>
              <a:t>. </a:t>
            </a:r>
          </a:p>
          <a:p>
            <a:endParaRPr lang="en-US" baseline="0" dirty="0"/>
          </a:p>
          <a:p>
            <a:r>
              <a:rPr lang="en-US" baseline="0" dirty="0"/>
              <a:t>You may already be aware of this case. The Emily in our story </a:t>
            </a:r>
            <a:r>
              <a:rPr lang="en-US" dirty="0"/>
              <a:t>was known throughout the trial as Emily Doe.</a:t>
            </a:r>
            <a:r>
              <a:rPr lang="en-US" baseline="0" dirty="0"/>
              <a:t> Her true name </a:t>
            </a:r>
            <a:r>
              <a:rPr lang="en-US" dirty="0"/>
              <a:t>was protected from the time of the rape in </a:t>
            </a:r>
            <a:r>
              <a:rPr lang="en-US" dirty="0" err="1"/>
              <a:t>Januatry</a:t>
            </a:r>
            <a:r>
              <a:rPr lang="en-US" dirty="0"/>
              <a:t> of 2018. Chanel Miller revealed her name and release a book detailing her experiences on September 4</a:t>
            </a:r>
            <a:r>
              <a:rPr lang="en-US" baseline="30000" dirty="0"/>
              <a:t>th</a:t>
            </a:r>
            <a:r>
              <a:rPr lang="en-US" dirty="0"/>
              <a:t> of 2019. Her</a:t>
            </a:r>
            <a:r>
              <a:rPr lang="en-US" baseline="0" dirty="0"/>
              <a:t> attacker’s name </a:t>
            </a:r>
            <a:r>
              <a:rPr lang="en-US" dirty="0"/>
              <a:t>is </a:t>
            </a:r>
            <a:r>
              <a:rPr lang="en-US" baseline="0" dirty="0"/>
              <a:t>Brock Turner.</a:t>
            </a:r>
            <a:r>
              <a:rPr lang="en-US" dirty="0"/>
              <a:t>  Chanel's</a:t>
            </a:r>
            <a:r>
              <a:rPr lang="en-US" baseline="0" dirty="0"/>
              <a:t> case is infamous because of the public spotlight given on Brock’s personal accomplishments during his trial for a violent </a:t>
            </a:r>
            <a:r>
              <a:rPr lang="en-US" baseline="0" dirty="0" err="1"/>
              <a:t>crome</a:t>
            </a:r>
            <a:r>
              <a:rPr lang="en-US" baseline="0" dirty="0"/>
              <a:t>.</a:t>
            </a:r>
            <a:endParaRPr lang="en-US" baseline="0" dirty="0">
              <a:cs typeface="Calibri"/>
            </a:endParaRPr>
          </a:p>
          <a:p>
            <a:endParaRPr lang="en-US" baseline="0" dirty="0"/>
          </a:p>
          <a:p>
            <a:r>
              <a:rPr lang="en-US" baseline="0" dirty="0"/>
              <a:t>In fact, it’s often still referred to as the Stanford Swimmer Case in reference to the public outcry at how much media and even judicial focus was given to Brock’s swim times and identity as a student athlete </a:t>
            </a:r>
            <a:r>
              <a:rPr lang="en-US" dirty="0"/>
              <a:t>instead of focusing on </a:t>
            </a:r>
            <a:r>
              <a:rPr lang="en-US" baseline="0" dirty="0"/>
              <a:t>how he’d impacted </a:t>
            </a:r>
            <a:r>
              <a:rPr lang="en-US" dirty="0"/>
              <a:t>Chanel's</a:t>
            </a:r>
            <a:r>
              <a:rPr lang="en-US" baseline="0" dirty="0"/>
              <a:t> life when he raped her.</a:t>
            </a:r>
            <a:r>
              <a:rPr lang="en-US" dirty="0"/>
              <a:t> </a:t>
            </a:r>
            <a:endParaRPr lang="en-US" baseline="0" dirty="0">
              <a:cs typeface="Calibri"/>
            </a:endParaRPr>
          </a:p>
          <a:p>
            <a:endParaRPr lang="en-US" baseline="0" dirty="0"/>
          </a:p>
          <a:p>
            <a:r>
              <a:rPr lang="en-US" baseline="0" dirty="0"/>
              <a:t>Despite all of the strengths in </a:t>
            </a:r>
            <a:r>
              <a:rPr lang="en-US" dirty="0"/>
              <a:t>Chanel's </a:t>
            </a:r>
            <a:r>
              <a:rPr lang="en-US" baseline="0" dirty="0"/>
              <a:t>case – sober eyewitnesses, clear evidence of </a:t>
            </a:r>
            <a:r>
              <a:rPr lang="en-US" dirty="0"/>
              <a:t>her</a:t>
            </a:r>
            <a:r>
              <a:rPr lang="en-US" baseline="0" dirty="0"/>
              <a:t> intoxication, and Brock’s own </a:t>
            </a:r>
            <a:r>
              <a:rPr lang="en-US" dirty="0"/>
              <a:t>admissions</a:t>
            </a:r>
            <a:r>
              <a:rPr lang="en-US" baseline="0" dirty="0"/>
              <a:t>, he received no prison time. </a:t>
            </a:r>
            <a:r>
              <a:rPr lang="en-US" dirty="0"/>
              <a:t>While he could have been sentenced to up to 14 years in prison, he</a:t>
            </a:r>
            <a:r>
              <a:rPr lang="en-US" baseline="0" dirty="0"/>
              <a:t> was sentenced to</a:t>
            </a:r>
            <a:r>
              <a:rPr lang="en-US" dirty="0"/>
              <a:t> just 6</a:t>
            </a:r>
            <a:r>
              <a:rPr lang="en-US" baseline="0" dirty="0"/>
              <a:t> months in jail and served only THREE months.</a:t>
            </a:r>
            <a:r>
              <a:rPr lang="en-US" dirty="0"/>
              <a:t> </a:t>
            </a:r>
          </a:p>
          <a:p>
            <a:endParaRPr lang="en-US" dirty="0">
              <a:cs typeface="Calibri"/>
            </a:endParaRPr>
          </a:p>
          <a:p>
            <a:pPr defTabSz="465887">
              <a:defRPr/>
            </a:pPr>
            <a:r>
              <a:rPr lang="en-US" dirty="0">
                <a:cs typeface="Calibri"/>
              </a:rPr>
              <a:t>In a public show of support Chanel's victim impact statement, read aloud just before Brock's sentencing, was shared more than 11 million times.  </a:t>
            </a:r>
            <a:r>
              <a:rPr lang="en-US" dirty="0"/>
              <a:t>The judge, Aaron Persky, was also recalled from the bench by California voters in 2018. </a:t>
            </a:r>
            <a:endParaRPr lang="en-US" baseline="0" dirty="0">
              <a:cs typeface="Calibri"/>
            </a:endParaRPr>
          </a:p>
          <a:p>
            <a:endParaRPr lang="en-US" dirty="0">
              <a:cs typeface="Calibri"/>
            </a:endParaRPr>
          </a:p>
          <a:p>
            <a:endParaRPr lang="en-US" dirty="0"/>
          </a:p>
          <a:p>
            <a:r>
              <a:rPr lang="en-US" i="1" dirty="0"/>
              <a:t>***Be</a:t>
            </a:r>
            <a:r>
              <a:rPr lang="en-US" i="1" baseline="0" dirty="0"/>
              <a:t> careful not to allow group to get too caught up in the details or their opinions of this case. Also, avoid focusing TOO much on the short sentence as we don’t want to accidentally send the message that survivors shouldn’t report. The purpose of exploring the case today is to identify missed bystander opportunities using a well-known and current example of campus sexual assault. </a:t>
            </a:r>
            <a:endParaRPr lang="en-US" i="1" dirty="0"/>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9</a:t>
            </a:fld>
            <a:endParaRPr lang="en-US"/>
          </a:p>
        </p:txBody>
      </p:sp>
    </p:spTree>
    <p:extLst>
      <p:ext uri="{BB962C8B-B14F-4D97-AF65-F5344CB8AC3E}">
        <p14:creationId xmlns:p14="http://schemas.microsoft.com/office/powerpoint/2010/main" val="604620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Facilitator 1</a:t>
            </a:r>
          </a:p>
          <a:p>
            <a:pPr>
              <a:defRPr/>
            </a:pPr>
            <a:r>
              <a:rPr lang="en-US" dirty="0"/>
              <a:t>We </a:t>
            </a:r>
            <a:r>
              <a:rPr lang="en-US" baseline="0" dirty="0"/>
              <a:t>know from research and historical examples there are several factors which affect how likely someone is to offer help to someone in trouble.</a:t>
            </a:r>
            <a:r>
              <a:rPr lang="en-US" dirty="0"/>
              <a:t> </a:t>
            </a:r>
          </a:p>
          <a:p>
            <a:pPr defTabSz="465887">
              <a:defRPr/>
            </a:pPr>
            <a:endParaRPr lang="en-US" baseline="0" dirty="0"/>
          </a:p>
          <a:p>
            <a:pPr defTabSz="465887">
              <a:defRPr/>
            </a:pPr>
            <a:r>
              <a:rPr lang="en-US" baseline="0" dirty="0"/>
              <a:t>Group size – weirdly enough, when there are more people around, less help is offered. This can be caused by the  diffusion of responsibility (assuming there are others around, so THEY will help) or by social influence (behaving like those around us – thus each one person’s lack of intervention further prevented the intervention of others). </a:t>
            </a:r>
          </a:p>
          <a:p>
            <a:pPr defTabSz="465887">
              <a:defRPr/>
            </a:pPr>
            <a:endParaRPr lang="en-US" dirty="0"/>
          </a:p>
          <a:p>
            <a:r>
              <a:rPr lang="en-US" dirty="0"/>
              <a:t>Recognizing</a:t>
            </a:r>
            <a:r>
              <a:rPr lang="en-US" baseline="0" dirty="0"/>
              <a:t> the situation – if you didn’t know something could go wrong, why would you intervene? Our challenge to you is to be observant and think critically about what you see going on around you. </a:t>
            </a:r>
          </a:p>
          <a:p>
            <a:endParaRPr lang="en-US" baseline="0" dirty="0"/>
          </a:p>
          <a:p>
            <a:r>
              <a:rPr lang="en-US" baseline="0" dirty="0"/>
              <a:t>Asking for help directly - If you need help for yourself or assistance as a bystander, be direct and specific. </a:t>
            </a:r>
          </a:p>
          <a:p>
            <a:endParaRPr lang="en-US" dirty="0"/>
          </a:p>
          <a:p>
            <a:r>
              <a:rPr lang="en-US" dirty="0"/>
              <a:t>Role-Modeling</a:t>
            </a:r>
            <a:r>
              <a:rPr lang="en-US" baseline="0" dirty="0"/>
              <a:t> – We’re going to do some </a:t>
            </a:r>
            <a:r>
              <a:rPr lang="en-US" baseline="0" dirty="0" err="1"/>
              <a:t>BODStander</a:t>
            </a:r>
            <a:r>
              <a:rPr lang="en-US" baseline="0" dirty="0"/>
              <a:t> exercises in a few minutes. Also, the more you engage in effective </a:t>
            </a:r>
            <a:r>
              <a:rPr lang="en-US" baseline="0" dirty="0" err="1"/>
              <a:t>BODStander</a:t>
            </a:r>
            <a:r>
              <a:rPr lang="en-US" baseline="0" dirty="0"/>
              <a:t> behavior, the more people will have seen and observed, thus strengthening their own </a:t>
            </a:r>
            <a:r>
              <a:rPr lang="en-US" baseline="0" dirty="0" err="1"/>
              <a:t>BODStander</a:t>
            </a:r>
            <a:r>
              <a:rPr lang="en-US" baseline="0" dirty="0"/>
              <a:t> skills and strengthening our community!</a:t>
            </a:r>
          </a:p>
          <a:p>
            <a:endParaRPr lang="en-US" dirty="0"/>
          </a:p>
        </p:txBody>
      </p:sp>
      <p:sp>
        <p:nvSpPr>
          <p:cNvPr id="4" name="Slide Number Placeholder 3"/>
          <p:cNvSpPr>
            <a:spLocks noGrp="1"/>
          </p:cNvSpPr>
          <p:nvPr>
            <p:ph type="sldNum" sz="quarter" idx="5"/>
          </p:nvPr>
        </p:nvSpPr>
        <p:spPr/>
        <p:txBody>
          <a:bodyPr/>
          <a:lstStyle/>
          <a:p>
            <a:fld id="{8361B5EF-3475-1D49-AB97-D2926C772DAE}" type="slidenum">
              <a:rPr lang="en-US" smtClean="0"/>
              <a:t>10</a:t>
            </a:fld>
            <a:endParaRPr lang="en-US"/>
          </a:p>
        </p:txBody>
      </p:sp>
    </p:spTree>
    <p:extLst>
      <p:ext uri="{BB962C8B-B14F-4D97-AF65-F5344CB8AC3E}">
        <p14:creationId xmlns:p14="http://schemas.microsoft.com/office/powerpoint/2010/main" val="104881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D2194F90-43C3-D107-0853-D185FCE0653B}"/>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C0180E1D-F0CB-21CF-F527-D4F1EFC9725B}"/>
              </a:ext>
            </a:extLst>
          </p:cNvPr>
          <p:cNvSpPr>
            <a:spLocks noGrp="1"/>
          </p:cNvSpPr>
          <p:nvPr>
            <p:ph type="title" hasCustomPrompt="1"/>
          </p:nvPr>
        </p:nvSpPr>
        <p:spPr>
          <a:xfrm>
            <a:off x="575144" y="5194591"/>
            <a:ext cx="10964392" cy="660632"/>
          </a:xfrm>
        </p:spPr>
        <p:txBody>
          <a:bodyPr>
            <a:normAutofit/>
          </a:bodyPr>
          <a:lstStyle>
            <a:lvl1pPr>
              <a:defRPr sz="3600">
                <a:solidFill>
                  <a:schemeClr val="bg1"/>
                </a:solidFill>
              </a:defRPr>
            </a:lvl1pPr>
          </a:lstStyle>
          <a:p>
            <a:r>
              <a:rPr lang="en-US" dirty="0"/>
              <a:t>Presentation Tile</a:t>
            </a:r>
          </a:p>
        </p:txBody>
      </p:sp>
      <p:sp>
        <p:nvSpPr>
          <p:cNvPr id="10" name="Text Placeholder 9">
            <a:extLst>
              <a:ext uri="{FF2B5EF4-FFF2-40B4-BE49-F238E27FC236}">
                <a16:creationId xmlns:a16="http://schemas.microsoft.com/office/drawing/2014/main" id="{A2EDCFF9-5997-8648-1284-F933EA3782B6}"/>
              </a:ext>
            </a:extLst>
          </p:cNvPr>
          <p:cNvSpPr>
            <a:spLocks noGrp="1"/>
          </p:cNvSpPr>
          <p:nvPr>
            <p:ph type="body" sz="quarter" idx="10" hasCustomPrompt="1"/>
          </p:nvPr>
        </p:nvSpPr>
        <p:spPr>
          <a:xfrm>
            <a:off x="609600" y="5887505"/>
            <a:ext cx="2743200" cy="360895"/>
          </a:xfrm>
        </p:spPr>
        <p:txBody>
          <a:bodyPr>
            <a:normAutofit/>
          </a:bodyPr>
          <a:lstStyle>
            <a:lvl1pPr marL="0" indent="0">
              <a:buNone/>
              <a:defRPr sz="1400" b="1" i="0">
                <a:solidFill>
                  <a:schemeClr val="bg1"/>
                </a:solidFill>
                <a:latin typeface="Univers LT Std 45 Light" panose="020B0403020202020204" pitchFamily="34" charset="0"/>
              </a:defRPr>
            </a:lvl1pPr>
          </a:lstStyle>
          <a:p>
            <a:pPr lvl="0"/>
            <a:r>
              <a:rPr lang="en-US" dirty="0"/>
              <a:t>Date</a:t>
            </a:r>
          </a:p>
        </p:txBody>
      </p:sp>
    </p:spTree>
    <p:extLst>
      <p:ext uri="{BB962C8B-B14F-4D97-AF65-F5344CB8AC3E}">
        <p14:creationId xmlns:p14="http://schemas.microsoft.com/office/powerpoint/2010/main" val="89386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5EE52-6E78-E3A1-E09B-6723A5D69CDA}"/>
              </a:ext>
            </a:extLst>
          </p:cNvPr>
          <p:cNvSpPr>
            <a:spLocks noGrp="1"/>
          </p:cNvSpPr>
          <p:nvPr>
            <p:ph type="dt" sz="half" idx="10"/>
          </p:nvPr>
        </p:nvSpPr>
        <p:spPr/>
        <p:txBody>
          <a:bodyPr/>
          <a:lstStyle/>
          <a:p>
            <a:fld id="{A37F968A-EC46-A44B-ADE5-CEDF631EFA2E}" type="datetimeFigureOut">
              <a:rPr lang="en-US" smtClean="0"/>
              <a:t>8/28/2025</a:t>
            </a:fld>
            <a:endParaRPr lang="en-US"/>
          </a:p>
        </p:txBody>
      </p:sp>
      <p:sp>
        <p:nvSpPr>
          <p:cNvPr id="3" name="Footer Placeholder 2">
            <a:extLst>
              <a:ext uri="{FF2B5EF4-FFF2-40B4-BE49-F238E27FC236}">
                <a16:creationId xmlns:a16="http://schemas.microsoft.com/office/drawing/2014/main" id="{C5F950C2-86CB-86C8-6DC7-7B9EF9268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F9485FD-6B03-3297-6A93-6D24CAE2138A}"/>
              </a:ext>
            </a:extLst>
          </p:cNvPr>
          <p:cNvSpPr>
            <a:spLocks noGrp="1"/>
          </p:cNvSpPr>
          <p:nvPr>
            <p:ph type="sldNum" sz="quarter" idx="12"/>
          </p:nvPr>
        </p:nvSpPr>
        <p:spPr/>
        <p:txBody>
          <a:bodyPr/>
          <a:lstStyle/>
          <a:p>
            <a:fld id="{5534E76B-4912-FE49-B125-6D5D885DA0E0}" type="slidenum">
              <a:rPr lang="en-US" smtClean="0"/>
              <a:t>‹#›</a:t>
            </a:fld>
            <a:endParaRPr lang="en-US"/>
          </a:p>
        </p:txBody>
      </p:sp>
    </p:spTree>
    <p:extLst>
      <p:ext uri="{BB962C8B-B14F-4D97-AF65-F5344CB8AC3E}">
        <p14:creationId xmlns:p14="http://schemas.microsoft.com/office/powerpoint/2010/main" val="3212680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22C7-DF7F-4686-3A9A-4F0D76B9AF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AB73B5-E028-B29B-75CF-296B0953E9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4D06CA-E284-0C67-DF24-7D4B62030C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605870-EACB-FB36-087E-A362ECE4C1E7}"/>
              </a:ext>
            </a:extLst>
          </p:cNvPr>
          <p:cNvSpPr>
            <a:spLocks noGrp="1"/>
          </p:cNvSpPr>
          <p:nvPr>
            <p:ph type="dt" sz="half" idx="10"/>
          </p:nvPr>
        </p:nvSpPr>
        <p:spPr/>
        <p:txBody>
          <a:bodyPr/>
          <a:lstStyle/>
          <a:p>
            <a:fld id="{A37F968A-EC46-A44B-ADE5-CEDF631EFA2E}" type="datetimeFigureOut">
              <a:rPr lang="en-US" smtClean="0"/>
              <a:t>8/28/2025</a:t>
            </a:fld>
            <a:endParaRPr lang="en-US"/>
          </a:p>
        </p:txBody>
      </p:sp>
      <p:sp>
        <p:nvSpPr>
          <p:cNvPr id="6" name="Footer Placeholder 5">
            <a:extLst>
              <a:ext uri="{FF2B5EF4-FFF2-40B4-BE49-F238E27FC236}">
                <a16:creationId xmlns:a16="http://schemas.microsoft.com/office/drawing/2014/main" id="{BBD27C83-B372-842D-BBC2-4E1CEDCF78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F1E637-276E-0165-528E-224F047DA310}"/>
              </a:ext>
            </a:extLst>
          </p:cNvPr>
          <p:cNvSpPr>
            <a:spLocks noGrp="1"/>
          </p:cNvSpPr>
          <p:nvPr>
            <p:ph type="sldNum" sz="quarter" idx="12"/>
          </p:nvPr>
        </p:nvSpPr>
        <p:spPr/>
        <p:txBody>
          <a:bodyPr/>
          <a:lstStyle/>
          <a:p>
            <a:fld id="{5534E76B-4912-FE49-B125-6D5D885DA0E0}" type="slidenum">
              <a:rPr lang="en-US" smtClean="0"/>
              <a:t>‹#›</a:t>
            </a:fld>
            <a:endParaRPr lang="en-US"/>
          </a:p>
        </p:txBody>
      </p:sp>
    </p:spTree>
    <p:extLst>
      <p:ext uri="{BB962C8B-B14F-4D97-AF65-F5344CB8AC3E}">
        <p14:creationId xmlns:p14="http://schemas.microsoft.com/office/powerpoint/2010/main" val="1611148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ior Page_Text with Pic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910BC5-463E-4347-F2CF-2F36318BA832}"/>
              </a:ext>
            </a:extLst>
          </p:cNvPr>
          <p:cNvSpPr>
            <a:spLocks noGrp="1"/>
          </p:cNvSpPr>
          <p:nvPr>
            <p:ph type="pic" idx="1"/>
          </p:nvPr>
        </p:nvSpPr>
        <p:spPr>
          <a:xfrm>
            <a:off x="8773998" y="-166050"/>
            <a:ext cx="3530741" cy="7150264"/>
          </a:xfrm>
          <a:custGeom>
            <a:avLst/>
            <a:gdLst>
              <a:gd name="connsiteX0" fmla="*/ 0 w 3352800"/>
              <a:gd name="connsiteY0" fmla="*/ 6857999 h 6857999"/>
              <a:gd name="connsiteX1" fmla="*/ 0 w 3352800"/>
              <a:gd name="connsiteY1" fmla="*/ 0 h 6857999"/>
              <a:gd name="connsiteX2" fmla="*/ 3352800 w 3352800"/>
              <a:gd name="connsiteY2" fmla="*/ 6857999 h 6857999"/>
              <a:gd name="connsiteX3" fmla="*/ 0 w 3352800"/>
              <a:gd name="connsiteY3" fmla="*/ 6857999 h 6857999"/>
              <a:gd name="connsiteX0" fmla="*/ 0 w 3340100"/>
              <a:gd name="connsiteY0" fmla="*/ 6858000 h 6858000"/>
              <a:gd name="connsiteX1" fmla="*/ 0 w 3340100"/>
              <a:gd name="connsiteY1" fmla="*/ 1 h 6858000"/>
              <a:gd name="connsiteX2" fmla="*/ 3340100 w 3340100"/>
              <a:gd name="connsiteY2" fmla="*/ 0 h 6858000"/>
              <a:gd name="connsiteX3" fmla="*/ 0 w 3340100"/>
              <a:gd name="connsiteY3" fmla="*/ 6858000 h 6858000"/>
              <a:gd name="connsiteX0" fmla="*/ 3365500 w 3365500"/>
              <a:gd name="connsiteY0" fmla="*/ 6934200 h 6934200"/>
              <a:gd name="connsiteX1" fmla="*/ 0 w 3365500"/>
              <a:gd name="connsiteY1" fmla="*/ 1 h 6934200"/>
              <a:gd name="connsiteX2" fmla="*/ 3340100 w 3365500"/>
              <a:gd name="connsiteY2" fmla="*/ 0 h 6934200"/>
              <a:gd name="connsiteX3" fmla="*/ 3365500 w 3365500"/>
              <a:gd name="connsiteY3" fmla="*/ 6934200 h 6934200"/>
              <a:gd name="connsiteX0" fmla="*/ 3390900 w 3390900"/>
              <a:gd name="connsiteY0" fmla="*/ 6934200 h 6934200"/>
              <a:gd name="connsiteX1" fmla="*/ 0 w 3390900"/>
              <a:gd name="connsiteY1" fmla="*/ 6883401 h 6934200"/>
              <a:gd name="connsiteX2" fmla="*/ 3365500 w 3390900"/>
              <a:gd name="connsiteY2" fmla="*/ 0 h 6934200"/>
              <a:gd name="connsiteX3" fmla="*/ 3390900 w 3390900"/>
              <a:gd name="connsiteY3" fmla="*/ 6934200 h 6934200"/>
              <a:gd name="connsiteX0" fmla="*/ 3390900 w 3390900"/>
              <a:gd name="connsiteY0" fmla="*/ 6883400 h 6883401"/>
              <a:gd name="connsiteX1" fmla="*/ 0 w 3390900"/>
              <a:gd name="connsiteY1" fmla="*/ 6883401 h 6883401"/>
              <a:gd name="connsiteX2" fmla="*/ 3365500 w 3390900"/>
              <a:gd name="connsiteY2" fmla="*/ 0 h 6883401"/>
              <a:gd name="connsiteX3" fmla="*/ 3390900 w 3390900"/>
              <a:gd name="connsiteY3" fmla="*/ 6883400 h 6883401"/>
              <a:gd name="connsiteX0" fmla="*/ 2971800 w 2971800"/>
              <a:gd name="connsiteY0" fmla="*/ 6883400 h 6883401"/>
              <a:gd name="connsiteX1" fmla="*/ 0 w 2971800"/>
              <a:gd name="connsiteY1" fmla="*/ 6883401 h 6883401"/>
              <a:gd name="connsiteX2" fmla="*/ 2946400 w 2971800"/>
              <a:gd name="connsiteY2" fmla="*/ 0 h 6883401"/>
              <a:gd name="connsiteX3" fmla="*/ 2971800 w 2971800"/>
              <a:gd name="connsiteY3" fmla="*/ 6883400 h 6883401"/>
              <a:gd name="connsiteX0" fmla="*/ 2971800 w 3184552"/>
              <a:gd name="connsiteY0" fmla="*/ 7343752 h 7343753"/>
              <a:gd name="connsiteX1" fmla="*/ 0 w 3184552"/>
              <a:gd name="connsiteY1" fmla="*/ 7343753 h 7343753"/>
              <a:gd name="connsiteX2" fmla="*/ 2946400 w 3184552"/>
              <a:gd name="connsiteY2" fmla="*/ 460352 h 7343753"/>
              <a:gd name="connsiteX3" fmla="*/ 2946400 w 3184552"/>
              <a:gd name="connsiteY3" fmla="*/ 1374754 h 7343753"/>
              <a:gd name="connsiteX4" fmla="*/ 2971800 w 3184552"/>
              <a:gd name="connsiteY4" fmla="*/ 7343752 h 7343753"/>
              <a:gd name="connsiteX0" fmla="*/ 2971800 w 3184552"/>
              <a:gd name="connsiteY0" fmla="*/ 7334209 h 7334210"/>
              <a:gd name="connsiteX1" fmla="*/ 0 w 3184552"/>
              <a:gd name="connsiteY1" fmla="*/ 7334210 h 7334210"/>
              <a:gd name="connsiteX2" fmla="*/ 2425700 w 3184552"/>
              <a:gd name="connsiteY2" fmla="*/ 463509 h 7334210"/>
              <a:gd name="connsiteX3" fmla="*/ 2946400 w 3184552"/>
              <a:gd name="connsiteY3" fmla="*/ 1365211 h 7334210"/>
              <a:gd name="connsiteX4" fmla="*/ 2971800 w 3184552"/>
              <a:gd name="connsiteY4" fmla="*/ 7334209 h 7334210"/>
              <a:gd name="connsiteX0" fmla="*/ 2971800 w 3190995"/>
              <a:gd name="connsiteY0" fmla="*/ 7668328 h 7668329"/>
              <a:gd name="connsiteX1" fmla="*/ 0 w 3190995"/>
              <a:gd name="connsiteY1" fmla="*/ 7668329 h 7668329"/>
              <a:gd name="connsiteX2" fmla="*/ 2425700 w 3190995"/>
              <a:gd name="connsiteY2" fmla="*/ 797628 h 7668329"/>
              <a:gd name="connsiteX3" fmla="*/ 2971800 w 3190995"/>
              <a:gd name="connsiteY3" fmla="*/ 810330 h 7668329"/>
              <a:gd name="connsiteX4" fmla="*/ 2971800 w 3190995"/>
              <a:gd name="connsiteY4" fmla="*/ 7668328 h 7668329"/>
              <a:gd name="connsiteX0" fmla="*/ 2971800 w 3196787"/>
              <a:gd name="connsiteY0" fmla="*/ 7668328 h 7668329"/>
              <a:gd name="connsiteX1" fmla="*/ 0 w 3196787"/>
              <a:gd name="connsiteY1" fmla="*/ 7668329 h 7668329"/>
              <a:gd name="connsiteX2" fmla="*/ 2425700 w 3196787"/>
              <a:gd name="connsiteY2" fmla="*/ 797628 h 7668329"/>
              <a:gd name="connsiteX3" fmla="*/ 2971800 w 3196787"/>
              <a:gd name="connsiteY3" fmla="*/ 810330 h 7668329"/>
              <a:gd name="connsiteX4" fmla="*/ 2971800 w 3196787"/>
              <a:gd name="connsiteY4" fmla="*/ 7668328 h 7668329"/>
              <a:gd name="connsiteX0" fmla="*/ 2971800 w 2995638"/>
              <a:gd name="connsiteY0" fmla="*/ 7668328 h 7668329"/>
              <a:gd name="connsiteX1" fmla="*/ 0 w 2995638"/>
              <a:gd name="connsiteY1" fmla="*/ 7668329 h 7668329"/>
              <a:gd name="connsiteX2" fmla="*/ 2425700 w 2995638"/>
              <a:gd name="connsiteY2" fmla="*/ 797628 h 7668329"/>
              <a:gd name="connsiteX3" fmla="*/ 2971800 w 2995638"/>
              <a:gd name="connsiteY3" fmla="*/ 810330 h 7668329"/>
              <a:gd name="connsiteX4" fmla="*/ 2971800 w 2995638"/>
              <a:gd name="connsiteY4" fmla="*/ 7668328 h 7668329"/>
              <a:gd name="connsiteX0" fmla="*/ 3390900 w 3414738"/>
              <a:gd name="connsiteY0" fmla="*/ 7668328 h 7693729"/>
              <a:gd name="connsiteX1" fmla="*/ 0 w 3414738"/>
              <a:gd name="connsiteY1" fmla="*/ 7693729 h 7693729"/>
              <a:gd name="connsiteX2" fmla="*/ 2844800 w 3414738"/>
              <a:gd name="connsiteY2" fmla="*/ 797628 h 7693729"/>
              <a:gd name="connsiteX3" fmla="*/ 3390900 w 3414738"/>
              <a:gd name="connsiteY3" fmla="*/ 810330 h 7693729"/>
              <a:gd name="connsiteX4" fmla="*/ 3390900 w 3414738"/>
              <a:gd name="connsiteY4" fmla="*/ 7668328 h 7693729"/>
              <a:gd name="connsiteX0" fmla="*/ 3390900 w 3414738"/>
              <a:gd name="connsiteY0" fmla="*/ 7313211 h 7338612"/>
              <a:gd name="connsiteX1" fmla="*/ 0 w 3414738"/>
              <a:gd name="connsiteY1" fmla="*/ 7338612 h 7338612"/>
              <a:gd name="connsiteX2" fmla="*/ 2844800 w 3414738"/>
              <a:gd name="connsiteY2" fmla="*/ 442511 h 7338612"/>
              <a:gd name="connsiteX3" fmla="*/ 3390900 w 3414738"/>
              <a:gd name="connsiteY3" fmla="*/ 455213 h 7338612"/>
              <a:gd name="connsiteX4" fmla="*/ 3390900 w 3414738"/>
              <a:gd name="connsiteY4" fmla="*/ 7313211 h 7338612"/>
              <a:gd name="connsiteX0" fmla="*/ 3390900 w 3414738"/>
              <a:gd name="connsiteY0" fmla="*/ 6870700 h 6896101"/>
              <a:gd name="connsiteX1" fmla="*/ 0 w 3414738"/>
              <a:gd name="connsiteY1" fmla="*/ 6896101 h 6896101"/>
              <a:gd name="connsiteX2" fmla="*/ 2844800 w 3414738"/>
              <a:gd name="connsiteY2" fmla="*/ 0 h 6896101"/>
              <a:gd name="connsiteX3" fmla="*/ 3390900 w 3414738"/>
              <a:gd name="connsiteY3" fmla="*/ 12702 h 6896101"/>
              <a:gd name="connsiteX4" fmla="*/ 3390900 w 3414738"/>
              <a:gd name="connsiteY4" fmla="*/ 6870700 h 6896101"/>
              <a:gd name="connsiteX0" fmla="*/ 3390900 w 3414738"/>
              <a:gd name="connsiteY0" fmla="*/ 6898620 h 6924021"/>
              <a:gd name="connsiteX1" fmla="*/ 0 w 3414738"/>
              <a:gd name="connsiteY1" fmla="*/ 6924021 h 6924021"/>
              <a:gd name="connsiteX2" fmla="*/ 2844800 w 3414738"/>
              <a:gd name="connsiteY2" fmla="*/ 0 h 6924021"/>
              <a:gd name="connsiteX3" fmla="*/ 3390900 w 3414738"/>
              <a:gd name="connsiteY3" fmla="*/ 40622 h 6924021"/>
              <a:gd name="connsiteX4" fmla="*/ 3390900 w 3414738"/>
              <a:gd name="connsiteY4" fmla="*/ 6898620 h 6924021"/>
              <a:gd name="connsiteX0" fmla="*/ 3390900 w 3422508"/>
              <a:gd name="connsiteY0" fmla="*/ 6918259 h 6943660"/>
              <a:gd name="connsiteX1" fmla="*/ 0 w 3422508"/>
              <a:gd name="connsiteY1" fmla="*/ 6943660 h 6943660"/>
              <a:gd name="connsiteX2" fmla="*/ 2844800 w 3422508"/>
              <a:gd name="connsiteY2" fmla="*/ 19639 h 6943660"/>
              <a:gd name="connsiteX3" fmla="*/ 3404860 w 3422508"/>
              <a:gd name="connsiteY3" fmla="*/ 4420 h 6943660"/>
              <a:gd name="connsiteX4" fmla="*/ 3390900 w 3422508"/>
              <a:gd name="connsiteY4" fmla="*/ 6918259 h 6943660"/>
              <a:gd name="connsiteX0" fmla="*/ 3390900 w 3422508"/>
              <a:gd name="connsiteY0" fmla="*/ 6917506 h 6942907"/>
              <a:gd name="connsiteX1" fmla="*/ 0 w 3422508"/>
              <a:gd name="connsiteY1" fmla="*/ 6942907 h 6942907"/>
              <a:gd name="connsiteX2" fmla="*/ 45039 w 3422508"/>
              <a:gd name="connsiteY2" fmla="*/ 28313 h 6942907"/>
              <a:gd name="connsiteX3" fmla="*/ 3404860 w 3422508"/>
              <a:gd name="connsiteY3" fmla="*/ 3667 h 6942907"/>
              <a:gd name="connsiteX4" fmla="*/ 3390900 w 3422508"/>
              <a:gd name="connsiteY4" fmla="*/ 6917506 h 6942907"/>
              <a:gd name="connsiteX0" fmla="*/ 3345861 w 3377469"/>
              <a:gd name="connsiteY0" fmla="*/ 6917506 h 6917506"/>
              <a:gd name="connsiteX1" fmla="*/ 2669880 w 3377469"/>
              <a:gd name="connsiteY1" fmla="*/ 6914626 h 6917506"/>
              <a:gd name="connsiteX2" fmla="*/ 0 w 3377469"/>
              <a:gd name="connsiteY2" fmla="*/ 28313 h 6917506"/>
              <a:gd name="connsiteX3" fmla="*/ 3359821 w 3377469"/>
              <a:gd name="connsiteY3" fmla="*/ 3667 h 6917506"/>
              <a:gd name="connsiteX4" fmla="*/ 3345861 w 3377469"/>
              <a:gd name="connsiteY4" fmla="*/ 6917506 h 6917506"/>
              <a:gd name="connsiteX0" fmla="*/ 3430702 w 3462310"/>
              <a:gd name="connsiteY0" fmla="*/ 7049449 h 7049449"/>
              <a:gd name="connsiteX1" fmla="*/ 2754721 w 3462310"/>
              <a:gd name="connsiteY1" fmla="*/ 7046569 h 7049449"/>
              <a:gd name="connsiteX2" fmla="*/ 0 w 3462310"/>
              <a:gd name="connsiteY2" fmla="*/ 0 h 7049449"/>
              <a:gd name="connsiteX3" fmla="*/ 3444662 w 3462310"/>
              <a:gd name="connsiteY3" fmla="*/ 135610 h 7049449"/>
              <a:gd name="connsiteX4" fmla="*/ 3430702 w 3462310"/>
              <a:gd name="connsiteY4" fmla="*/ 7049449 h 7049449"/>
              <a:gd name="connsiteX0" fmla="*/ 3430702 w 3526233"/>
              <a:gd name="connsiteY0" fmla="*/ 7049449 h 7049449"/>
              <a:gd name="connsiteX1" fmla="*/ 2754721 w 3526233"/>
              <a:gd name="connsiteY1" fmla="*/ 7046569 h 7049449"/>
              <a:gd name="connsiteX2" fmla="*/ 0 w 3526233"/>
              <a:gd name="connsiteY2" fmla="*/ 0 h 7049449"/>
              <a:gd name="connsiteX3" fmla="*/ 3520076 w 3526233"/>
              <a:gd name="connsiteY3" fmla="*/ 107329 h 7049449"/>
              <a:gd name="connsiteX4" fmla="*/ 3430702 w 3526233"/>
              <a:gd name="connsiteY4" fmla="*/ 7049449 h 7049449"/>
              <a:gd name="connsiteX0" fmla="*/ 3477836 w 3530741"/>
              <a:gd name="connsiteY0" fmla="*/ 7134291 h 7134291"/>
              <a:gd name="connsiteX1" fmla="*/ 2754721 w 3530741"/>
              <a:gd name="connsiteY1" fmla="*/ 7046569 h 7134291"/>
              <a:gd name="connsiteX2" fmla="*/ 0 w 3530741"/>
              <a:gd name="connsiteY2" fmla="*/ 0 h 7134291"/>
              <a:gd name="connsiteX3" fmla="*/ 3520076 w 3530741"/>
              <a:gd name="connsiteY3" fmla="*/ 107329 h 7134291"/>
              <a:gd name="connsiteX4" fmla="*/ 3477836 w 3530741"/>
              <a:gd name="connsiteY4" fmla="*/ 7134291 h 7134291"/>
              <a:gd name="connsiteX0" fmla="*/ 3477836 w 3530741"/>
              <a:gd name="connsiteY0" fmla="*/ 7134291 h 7150264"/>
              <a:gd name="connsiteX1" fmla="*/ 2792429 w 3530741"/>
              <a:gd name="connsiteY1" fmla="*/ 7150264 h 7150264"/>
              <a:gd name="connsiteX2" fmla="*/ 0 w 3530741"/>
              <a:gd name="connsiteY2" fmla="*/ 0 h 7150264"/>
              <a:gd name="connsiteX3" fmla="*/ 3520076 w 3530741"/>
              <a:gd name="connsiteY3" fmla="*/ 107329 h 7150264"/>
              <a:gd name="connsiteX4" fmla="*/ 3477836 w 3530741"/>
              <a:gd name="connsiteY4" fmla="*/ 7134291 h 7150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41" h="7150264">
                <a:moveTo>
                  <a:pt x="3477836" y="7134291"/>
                </a:moveTo>
                <a:lnTo>
                  <a:pt x="2792429" y="7150264"/>
                </a:lnTo>
                <a:lnTo>
                  <a:pt x="0" y="0"/>
                </a:lnTo>
                <a:cubicBezTo>
                  <a:pt x="9436" y="3329"/>
                  <a:pt x="3522823" y="90880"/>
                  <a:pt x="3520076" y="107329"/>
                </a:cubicBezTo>
                <a:cubicBezTo>
                  <a:pt x="3549709" y="2397562"/>
                  <a:pt x="3511703" y="5936258"/>
                  <a:pt x="3477836" y="7134291"/>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7648040B-ADCB-DCF2-6C09-FFFD47C3C3E4}"/>
              </a:ext>
            </a:extLst>
          </p:cNvPr>
          <p:cNvSpPr>
            <a:spLocks noGrp="1"/>
          </p:cNvSpPr>
          <p:nvPr>
            <p:ph type="title" hasCustomPrompt="1"/>
          </p:nvPr>
        </p:nvSpPr>
        <p:spPr>
          <a:xfrm>
            <a:off x="618008" y="609600"/>
            <a:ext cx="6721845" cy="1447800"/>
          </a:xfrm>
        </p:spPr>
        <p:txBody>
          <a:bodyPr anchor="b">
            <a:normAutofit/>
          </a:bodyPr>
          <a:lstStyle>
            <a:lvl1pPr>
              <a:defRPr sz="3600"/>
            </a:lvl1pPr>
          </a:lstStyle>
          <a:p>
            <a:r>
              <a:rPr lang="en-US" dirty="0"/>
              <a:t>Click to edit Master</a:t>
            </a:r>
            <a:br>
              <a:rPr lang="en-US" dirty="0"/>
            </a:br>
            <a:r>
              <a:rPr lang="en-US" dirty="0"/>
              <a:t>title style</a:t>
            </a:r>
          </a:p>
        </p:txBody>
      </p:sp>
      <p:sp>
        <p:nvSpPr>
          <p:cNvPr id="7" name="Slide Number Placeholder 6">
            <a:extLst>
              <a:ext uri="{FF2B5EF4-FFF2-40B4-BE49-F238E27FC236}">
                <a16:creationId xmlns:a16="http://schemas.microsoft.com/office/drawing/2014/main" id="{28B7D4D0-F70C-C0B0-EB25-C6ACFAC41D3C}"/>
              </a:ext>
            </a:extLst>
          </p:cNvPr>
          <p:cNvSpPr>
            <a:spLocks noGrp="1"/>
          </p:cNvSpPr>
          <p:nvPr>
            <p:ph type="sldNum" sz="quarter" idx="12"/>
          </p:nvPr>
        </p:nvSpPr>
        <p:spPr>
          <a:xfrm>
            <a:off x="8830792" y="6010933"/>
            <a:ext cx="2743200" cy="365125"/>
          </a:xfrm>
        </p:spPr>
        <p:txBody>
          <a:bodyPr/>
          <a:lstStyle/>
          <a:p>
            <a:fld id="{5534E76B-4912-FE49-B125-6D5D885DA0E0}" type="slidenum">
              <a:rPr lang="en-US" smtClean="0"/>
              <a:t>‹#›</a:t>
            </a:fld>
            <a:endParaRPr lang="en-US" dirty="0"/>
          </a:p>
        </p:txBody>
      </p:sp>
      <p:pic>
        <p:nvPicPr>
          <p:cNvPr id="9" name="Picture 8" descr="A cartoon of a person wearing a hat and walking&#10;&#10;Description automatically generated">
            <a:extLst>
              <a:ext uri="{FF2B5EF4-FFF2-40B4-BE49-F238E27FC236}">
                <a16:creationId xmlns:a16="http://schemas.microsoft.com/office/drawing/2014/main" id="{141037D8-0919-CC09-6376-6BF81075B39F}"/>
              </a:ext>
            </a:extLst>
          </p:cNvPr>
          <p:cNvPicPr>
            <a:picLocks noChangeAspect="1"/>
          </p:cNvPicPr>
          <p:nvPr userDrawn="1"/>
        </p:nvPicPr>
        <p:blipFill>
          <a:blip r:embed="rId2"/>
          <a:stretch>
            <a:fillRect/>
          </a:stretch>
        </p:blipFill>
        <p:spPr>
          <a:xfrm>
            <a:off x="592256" y="5667140"/>
            <a:ext cx="495061" cy="581260"/>
          </a:xfrm>
          <a:prstGeom prst="rect">
            <a:avLst/>
          </a:prstGeom>
        </p:spPr>
      </p:pic>
      <p:sp>
        <p:nvSpPr>
          <p:cNvPr id="11" name="Text Placeholder 2">
            <a:extLst>
              <a:ext uri="{FF2B5EF4-FFF2-40B4-BE49-F238E27FC236}">
                <a16:creationId xmlns:a16="http://schemas.microsoft.com/office/drawing/2014/main" id="{B077E261-821A-105E-EF91-6B88D4DF6DAC}"/>
              </a:ext>
            </a:extLst>
          </p:cNvPr>
          <p:cNvSpPr>
            <a:spLocks noGrp="1"/>
          </p:cNvSpPr>
          <p:nvPr>
            <p:ph idx="13"/>
          </p:nvPr>
        </p:nvSpPr>
        <p:spPr>
          <a:xfrm>
            <a:off x="618008" y="2247901"/>
            <a:ext cx="6803518" cy="3276600"/>
          </a:xfrm>
          <a:prstGeom prst="rect">
            <a:avLst/>
          </a:prstGeom>
        </p:spPr>
        <p:txBody>
          <a:bodyPr vert="horz" lIns="0" tIns="0" rIns="0" bIns="0" rtlCol="0">
            <a:normAutofit/>
          </a:bodyPr>
          <a:lstStyle>
            <a:lvl1pPr marL="320040" indent="-320040">
              <a:defRPr/>
            </a:lvl1pPr>
            <a:lvl3pPr marL="1143000" indent="-228600">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9337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7FEDD2-CD9B-3C56-6414-2E6ADCBFC127}"/>
              </a:ext>
            </a:extLst>
          </p:cNvPr>
          <p:cNvSpPr/>
          <p:nvPr userDrawn="1"/>
        </p:nvSpPr>
        <p:spPr>
          <a:xfrm>
            <a:off x="-1" y="0"/>
            <a:ext cx="12192001" cy="68865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FE95B3F-3327-1A3F-9EA9-AA8A7601874E}"/>
              </a:ext>
            </a:extLst>
          </p:cNvPr>
          <p:cNvSpPr/>
          <p:nvPr userDrawn="1"/>
        </p:nvSpPr>
        <p:spPr>
          <a:xfrm flipH="1">
            <a:off x="-1" y="0"/>
            <a:ext cx="12182475" cy="688657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124825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82475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82475"/>
              <a:gd name="connsiteY0" fmla="*/ 0 h 6858000"/>
              <a:gd name="connsiteX1" fmla="*/ 12182475 w 12182475"/>
              <a:gd name="connsiteY1" fmla="*/ 0 h 6858000"/>
              <a:gd name="connsiteX2" fmla="*/ 9620250 w 12182475"/>
              <a:gd name="connsiteY2" fmla="*/ 6467475 h 6858000"/>
              <a:gd name="connsiteX3" fmla="*/ 0 w 12182475"/>
              <a:gd name="connsiteY3" fmla="*/ 6858000 h 6858000"/>
              <a:gd name="connsiteX4" fmla="*/ 0 w 12182475"/>
              <a:gd name="connsiteY4" fmla="*/ 0 h 6858000"/>
              <a:gd name="connsiteX0" fmla="*/ 0 w 12182475"/>
              <a:gd name="connsiteY0" fmla="*/ 0 h 6867525"/>
              <a:gd name="connsiteX1" fmla="*/ 12182475 w 12182475"/>
              <a:gd name="connsiteY1" fmla="*/ 0 h 6867525"/>
              <a:gd name="connsiteX2" fmla="*/ 8858250 w 12182475"/>
              <a:gd name="connsiteY2" fmla="*/ 6867525 h 6867525"/>
              <a:gd name="connsiteX3" fmla="*/ 0 w 12182475"/>
              <a:gd name="connsiteY3" fmla="*/ 6858000 h 6867525"/>
              <a:gd name="connsiteX4" fmla="*/ 0 w 12182475"/>
              <a:gd name="connsiteY4" fmla="*/ 0 h 6867525"/>
              <a:gd name="connsiteX0" fmla="*/ 0 w 12182475"/>
              <a:gd name="connsiteY0" fmla="*/ 0 h 6886575"/>
              <a:gd name="connsiteX1" fmla="*/ 12182475 w 12182475"/>
              <a:gd name="connsiteY1" fmla="*/ 0 h 6886575"/>
              <a:gd name="connsiteX2" fmla="*/ 9334500 w 12182475"/>
              <a:gd name="connsiteY2" fmla="*/ 6886575 h 6886575"/>
              <a:gd name="connsiteX3" fmla="*/ 0 w 12182475"/>
              <a:gd name="connsiteY3" fmla="*/ 6858000 h 6886575"/>
              <a:gd name="connsiteX4" fmla="*/ 0 w 12182475"/>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475" h="6886575">
                <a:moveTo>
                  <a:pt x="0" y="0"/>
                </a:moveTo>
                <a:lnTo>
                  <a:pt x="12182475" y="0"/>
                </a:lnTo>
                <a:lnTo>
                  <a:pt x="9334500" y="6886575"/>
                </a:lnTo>
                <a:lnTo>
                  <a:pt x="0" y="6858000"/>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180E1D-F0CB-21CF-F527-D4F1EFC9725B}"/>
              </a:ext>
            </a:extLst>
          </p:cNvPr>
          <p:cNvSpPr>
            <a:spLocks noGrp="1"/>
          </p:cNvSpPr>
          <p:nvPr>
            <p:ph type="title" hasCustomPrompt="1"/>
          </p:nvPr>
        </p:nvSpPr>
        <p:spPr>
          <a:xfrm>
            <a:off x="618008" y="3061733"/>
            <a:ext cx="10964392" cy="796047"/>
          </a:xfrm>
        </p:spPr>
        <p:txBody>
          <a:bodyPr anchor="ctr" anchorCtr="0">
            <a:normAutofit/>
          </a:bodyPr>
          <a:lstStyle>
            <a:lvl1pPr algn="ctr">
              <a:defRPr sz="6000">
                <a:solidFill>
                  <a:schemeClr val="bg2"/>
                </a:solidFill>
              </a:defRPr>
            </a:lvl1pPr>
          </a:lstStyle>
          <a:p>
            <a:r>
              <a:rPr lang="en-US" dirty="0"/>
              <a:t>DIVIDER</a:t>
            </a:r>
          </a:p>
        </p:txBody>
      </p:sp>
      <p:pic>
        <p:nvPicPr>
          <p:cNvPr id="3" name="Picture 2">
            <a:extLst>
              <a:ext uri="{FF2B5EF4-FFF2-40B4-BE49-F238E27FC236}">
                <a16:creationId xmlns:a16="http://schemas.microsoft.com/office/drawing/2014/main" id="{ABCCAE78-9215-4C9F-8F33-A52B7FA70D14}"/>
              </a:ext>
            </a:extLst>
          </p:cNvPr>
          <p:cNvPicPr>
            <a:picLocks noChangeAspect="1"/>
          </p:cNvPicPr>
          <p:nvPr userDrawn="1"/>
        </p:nvPicPr>
        <p:blipFill>
          <a:blip r:embed="rId2"/>
          <a:srcRect/>
          <a:stretch/>
        </p:blipFill>
        <p:spPr>
          <a:xfrm>
            <a:off x="11087339" y="5667141"/>
            <a:ext cx="495061" cy="581259"/>
          </a:xfrm>
          <a:prstGeom prst="rect">
            <a:avLst/>
          </a:prstGeom>
        </p:spPr>
      </p:pic>
      <p:sp>
        <p:nvSpPr>
          <p:cNvPr id="13" name="Text Placeholder 12">
            <a:extLst>
              <a:ext uri="{FF2B5EF4-FFF2-40B4-BE49-F238E27FC236}">
                <a16:creationId xmlns:a16="http://schemas.microsoft.com/office/drawing/2014/main" id="{69E0F2F4-7381-BED7-1E73-3DE3E81CB466}"/>
              </a:ext>
            </a:extLst>
          </p:cNvPr>
          <p:cNvSpPr>
            <a:spLocks noGrp="1"/>
          </p:cNvSpPr>
          <p:nvPr>
            <p:ph type="body" sz="quarter" idx="10" hasCustomPrompt="1"/>
          </p:nvPr>
        </p:nvSpPr>
        <p:spPr>
          <a:xfrm>
            <a:off x="3352800" y="4067987"/>
            <a:ext cx="5486400" cy="542113"/>
          </a:xfrm>
        </p:spPr>
        <p:txBody>
          <a:bodyPr>
            <a:normAutofit/>
          </a:bodyPr>
          <a:lstStyle>
            <a:lvl1pPr marL="0" indent="0" algn="ctr">
              <a:buNone/>
              <a:defRPr sz="3000" b="0" i="0">
                <a:ln>
                  <a:noFill/>
                </a:ln>
                <a:solidFill>
                  <a:schemeClr val="accent4"/>
                </a:solidFill>
                <a:latin typeface="Univers LT 55" panose="02000503040000020003" pitchFamily="2" charset="0"/>
              </a:defRPr>
            </a:lvl1pPr>
          </a:lstStyle>
          <a:p>
            <a:pPr lvl="0"/>
            <a:r>
              <a:rPr lang="en-US" dirty="0"/>
              <a:t>Transition Slide Subhead</a:t>
            </a:r>
          </a:p>
        </p:txBody>
      </p:sp>
      <p:cxnSp>
        <p:nvCxnSpPr>
          <p:cNvPr id="4" name="Straight Connector 3">
            <a:extLst>
              <a:ext uri="{FF2B5EF4-FFF2-40B4-BE49-F238E27FC236}">
                <a16:creationId xmlns:a16="http://schemas.microsoft.com/office/drawing/2014/main" id="{18E56210-30F4-F87B-67EE-FEB582C961A3}"/>
              </a:ext>
            </a:extLst>
          </p:cNvPr>
          <p:cNvCxnSpPr>
            <a:cxnSpLocks/>
          </p:cNvCxnSpPr>
          <p:nvPr userDrawn="1"/>
        </p:nvCxnSpPr>
        <p:spPr>
          <a:xfrm flipH="1">
            <a:off x="10260625" y="5795962"/>
            <a:ext cx="3043357" cy="730567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214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8B7D4D0-F70C-C0B0-EB25-C6ACFAC41D3C}"/>
              </a:ext>
            </a:extLst>
          </p:cNvPr>
          <p:cNvSpPr>
            <a:spLocks noGrp="1"/>
          </p:cNvSpPr>
          <p:nvPr>
            <p:ph type="sldNum" sz="quarter" idx="12"/>
          </p:nvPr>
        </p:nvSpPr>
        <p:spPr>
          <a:xfrm>
            <a:off x="8830792" y="6000114"/>
            <a:ext cx="2743200" cy="365125"/>
          </a:xfrm>
        </p:spPr>
        <p:txBody>
          <a:bodyPr/>
          <a:lstStyle/>
          <a:p>
            <a:fld id="{5534E76B-4912-FE49-B125-6D5D885DA0E0}" type="slidenum">
              <a:rPr lang="en-US" smtClean="0"/>
              <a:t>‹#›</a:t>
            </a:fld>
            <a:endParaRPr lang="en-US" dirty="0"/>
          </a:p>
        </p:txBody>
      </p:sp>
      <p:sp>
        <p:nvSpPr>
          <p:cNvPr id="10" name="Title Placeholder 1">
            <a:extLst>
              <a:ext uri="{FF2B5EF4-FFF2-40B4-BE49-F238E27FC236}">
                <a16:creationId xmlns:a16="http://schemas.microsoft.com/office/drawing/2014/main" id="{9DA23C87-A676-6D41-7136-351FB97E79BA}"/>
              </a:ext>
            </a:extLst>
          </p:cNvPr>
          <p:cNvSpPr>
            <a:spLocks noGrp="1"/>
          </p:cNvSpPr>
          <p:nvPr>
            <p:ph type="title"/>
          </p:nvPr>
        </p:nvSpPr>
        <p:spPr>
          <a:xfrm>
            <a:off x="6582873" y="340199"/>
            <a:ext cx="4999527" cy="1270232"/>
          </a:xfrm>
          <a:prstGeom prst="rect">
            <a:avLst/>
          </a:prstGeom>
        </p:spPr>
        <p:txBody>
          <a:bodyPr vert="horz" lIns="0" tIns="0" rIns="0" bIns="0" rtlCol="0" anchor="b" anchorCtr="0">
            <a:normAutofit/>
          </a:bodyPr>
          <a:lstStyle/>
          <a:p>
            <a:r>
              <a:rPr lang="en-US" dirty="0"/>
              <a:t>Click to edit Master title style</a:t>
            </a:r>
          </a:p>
        </p:txBody>
      </p:sp>
      <p:sp>
        <p:nvSpPr>
          <p:cNvPr id="11" name="Text Placeholder 2">
            <a:extLst>
              <a:ext uri="{FF2B5EF4-FFF2-40B4-BE49-F238E27FC236}">
                <a16:creationId xmlns:a16="http://schemas.microsoft.com/office/drawing/2014/main" id="{16DDE951-D543-2A37-D577-921245AD0742}"/>
              </a:ext>
            </a:extLst>
          </p:cNvPr>
          <p:cNvSpPr>
            <a:spLocks noGrp="1"/>
          </p:cNvSpPr>
          <p:nvPr>
            <p:ph idx="13"/>
          </p:nvPr>
        </p:nvSpPr>
        <p:spPr>
          <a:xfrm>
            <a:off x="6582873" y="1875915"/>
            <a:ext cx="4999527" cy="4028505"/>
          </a:xfrm>
          <a:prstGeom prst="rect">
            <a:avLst/>
          </a:prstGeom>
        </p:spPr>
        <p:txBody>
          <a:bodyPr vert="horz" lIns="0" tIns="0" rIns="0" bIns="0" rtlCol="0">
            <a:normAutofit/>
          </a:bodyPr>
          <a:lstStyle>
            <a:lvl1pPr marL="320040" indent="-320040">
              <a:defRPr/>
            </a:lvl1pPr>
            <a:lvl3pPr marL="1143000" indent="-228600">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a:extLst>
              <a:ext uri="{FF2B5EF4-FFF2-40B4-BE49-F238E27FC236}">
                <a16:creationId xmlns:a16="http://schemas.microsoft.com/office/drawing/2014/main" id="{73CCFC7D-F90B-94F7-44D0-98C8F8FBE6C6}"/>
              </a:ext>
            </a:extLst>
          </p:cNvPr>
          <p:cNvPicPr>
            <a:picLocks noChangeAspect="1"/>
          </p:cNvPicPr>
          <p:nvPr userDrawn="1"/>
        </p:nvPicPr>
        <p:blipFill>
          <a:blip r:embed="rId2"/>
          <a:srcRect/>
          <a:stretch/>
        </p:blipFill>
        <p:spPr>
          <a:xfrm>
            <a:off x="592256" y="5667140"/>
            <a:ext cx="495061" cy="581259"/>
          </a:xfrm>
          <a:prstGeom prst="rect">
            <a:avLst/>
          </a:prstGeom>
        </p:spPr>
      </p:pic>
      <p:sp>
        <p:nvSpPr>
          <p:cNvPr id="4" name="Picture Placeholder 3">
            <a:extLst>
              <a:ext uri="{FF2B5EF4-FFF2-40B4-BE49-F238E27FC236}">
                <a16:creationId xmlns:a16="http://schemas.microsoft.com/office/drawing/2014/main" id="{B3B308FF-15AE-97C3-592C-DE9716062E84}"/>
              </a:ext>
            </a:extLst>
          </p:cNvPr>
          <p:cNvSpPr>
            <a:spLocks noGrp="1"/>
          </p:cNvSpPr>
          <p:nvPr>
            <p:ph type="pic" sz="quarter" idx="14"/>
          </p:nvPr>
        </p:nvSpPr>
        <p:spPr>
          <a:xfrm>
            <a:off x="0" y="-2498"/>
            <a:ext cx="6096000" cy="6860498"/>
          </a:xfrm>
          <a:custGeom>
            <a:avLst/>
            <a:gdLst>
              <a:gd name="connsiteX0" fmla="*/ 0 w 6096000"/>
              <a:gd name="connsiteY0" fmla="*/ 6858000 h 6858000"/>
              <a:gd name="connsiteX1" fmla="*/ 0 w 6096000"/>
              <a:gd name="connsiteY1" fmla="*/ 0 h 6858000"/>
              <a:gd name="connsiteX2" fmla="*/ 6096000 w 6096000"/>
              <a:gd name="connsiteY2" fmla="*/ 6858000 h 6858000"/>
              <a:gd name="connsiteX3" fmla="*/ 0 w 6096000"/>
              <a:gd name="connsiteY3" fmla="*/ 6858000 h 6858000"/>
              <a:gd name="connsiteX0" fmla="*/ 0 w 6096000"/>
              <a:gd name="connsiteY0" fmla="*/ 6858000 h 6858000"/>
              <a:gd name="connsiteX1" fmla="*/ 0 w 6096000"/>
              <a:gd name="connsiteY1" fmla="*/ 0 h 6858000"/>
              <a:gd name="connsiteX2" fmla="*/ 742950 w 6096000"/>
              <a:gd name="connsiteY2" fmla="*/ 838200 h 6858000"/>
              <a:gd name="connsiteX3" fmla="*/ 6096000 w 6096000"/>
              <a:gd name="connsiteY3" fmla="*/ 6858000 h 6858000"/>
              <a:gd name="connsiteX4" fmla="*/ 0 w 6096000"/>
              <a:gd name="connsiteY4" fmla="*/ 6858000 h 6858000"/>
              <a:gd name="connsiteX0" fmla="*/ 0 w 6096000"/>
              <a:gd name="connsiteY0" fmla="*/ 6858000 h 6858000"/>
              <a:gd name="connsiteX1" fmla="*/ 0 w 6096000"/>
              <a:gd name="connsiteY1" fmla="*/ 0 h 6858000"/>
              <a:gd name="connsiteX2" fmla="*/ 3286125 w 6096000"/>
              <a:gd name="connsiteY2" fmla="*/ 19050 h 6858000"/>
              <a:gd name="connsiteX3" fmla="*/ 6096000 w 6096000"/>
              <a:gd name="connsiteY3" fmla="*/ 6858000 h 6858000"/>
              <a:gd name="connsiteX4" fmla="*/ 0 w 6096000"/>
              <a:gd name="connsiteY4" fmla="*/ 6858000 h 6858000"/>
              <a:gd name="connsiteX0" fmla="*/ 0 w 6096000"/>
              <a:gd name="connsiteY0" fmla="*/ 6858000 h 6858000"/>
              <a:gd name="connsiteX1" fmla="*/ 0 w 6096000"/>
              <a:gd name="connsiteY1" fmla="*/ 0 h 6858000"/>
              <a:gd name="connsiteX2" fmla="*/ 3274352 w 6096000"/>
              <a:gd name="connsiteY2" fmla="*/ 11201 h 6858000"/>
              <a:gd name="connsiteX3" fmla="*/ 6096000 w 6096000"/>
              <a:gd name="connsiteY3" fmla="*/ 6858000 h 6858000"/>
              <a:gd name="connsiteX4" fmla="*/ 0 w 6096000"/>
              <a:gd name="connsiteY4" fmla="*/ 6858000 h 6858000"/>
              <a:gd name="connsiteX0" fmla="*/ 0 w 6096000"/>
              <a:gd name="connsiteY0" fmla="*/ 6860498 h 6860498"/>
              <a:gd name="connsiteX1" fmla="*/ 0 w 6096000"/>
              <a:gd name="connsiteY1" fmla="*/ 2498 h 6860498"/>
              <a:gd name="connsiteX2" fmla="*/ 3277776 w 6096000"/>
              <a:gd name="connsiteY2" fmla="*/ 0 h 6860498"/>
              <a:gd name="connsiteX3" fmla="*/ 6096000 w 6096000"/>
              <a:gd name="connsiteY3" fmla="*/ 6860498 h 6860498"/>
              <a:gd name="connsiteX4" fmla="*/ 0 w 6096000"/>
              <a:gd name="connsiteY4" fmla="*/ 6860498 h 686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0498">
                <a:moveTo>
                  <a:pt x="0" y="6860498"/>
                </a:moveTo>
                <a:lnTo>
                  <a:pt x="0" y="2498"/>
                </a:lnTo>
                <a:lnTo>
                  <a:pt x="3277776" y="0"/>
                </a:lnTo>
                <a:lnTo>
                  <a:pt x="6096000" y="6860498"/>
                </a:lnTo>
                <a:lnTo>
                  <a:pt x="0" y="6860498"/>
                </a:lnTo>
                <a:close/>
              </a:path>
            </a:pathLst>
          </a:custGeom>
        </p:spPr>
        <p:txBody>
          <a:bodyPr/>
          <a:lstStyle/>
          <a:p>
            <a:endParaRPr lang="en-US" dirty="0"/>
          </a:p>
        </p:txBody>
      </p:sp>
      <p:cxnSp>
        <p:nvCxnSpPr>
          <p:cNvPr id="15" name="Straight Connector 14">
            <a:extLst>
              <a:ext uri="{FF2B5EF4-FFF2-40B4-BE49-F238E27FC236}">
                <a16:creationId xmlns:a16="http://schemas.microsoft.com/office/drawing/2014/main" id="{759D325C-5763-534F-9F1E-C0A0C2A9BF7F}"/>
              </a:ext>
            </a:extLst>
          </p:cNvPr>
          <p:cNvCxnSpPr>
            <a:cxnSpLocks/>
          </p:cNvCxnSpPr>
          <p:nvPr userDrawn="1"/>
        </p:nvCxnSpPr>
        <p:spPr>
          <a:xfrm flipH="1" flipV="1">
            <a:off x="-2937974" y="1122362"/>
            <a:ext cx="3043357" cy="730567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4292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84A726C-3A5F-5A3A-6CE2-99F712E30445}"/>
              </a:ext>
            </a:extLst>
          </p:cNvPr>
          <p:cNvSpPr>
            <a:spLocks noGrp="1"/>
          </p:cNvSpPr>
          <p:nvPr>
            <p:ph type="pic" sz="quarter" idx="13"/>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2CB60414-B75F-2414-E285-575AA8E74637}"/>
              </a:ext>
            </a:extLst>
          </p:cNvPr>
          <p:cNvSpPr>
            <a:spLocks noGrp="1"/>
          </p:cNvSpPr>
          <p:nvPr>
            <p:ph type="title"/>
          </p:nvPr>
        </p:nvSpPr>
        <p:spPr>
          <a:xfrm>
            <a:off x="831850" y="2268536"/>
            <a:ext cx="10515600" cy="2341563"/>
          </a:xfrm>
        </p:spPr>
        <p:txBody>
          <a:bodyPr anchor="ctr" anchorCtr="0"/>
          <a:lstStyle>
            <a:lvl1pPr>
              <a:defRPr sz="60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D251632F-710C-490A-F06B-797C65B480F2}"/>
              </a:ext>
            </a:extLst>
          </p:cNvPr>
          <p:cNvSpPr>
            <a:spLocks noGrp="1"/>
          </p:cNvSpPr>
          <p:nvPr>
            <p:ph type="sldNum" sz="quarter" idx="12"/>
          </p:nvPr>
        </p:nvSpPr>
        <p:spPr/>
        <p:txBody>
          <a:bodyPr/>
          <a:lstStyle/>
          <a:p>
            <a:fld id="{5534E76B-4912-FE49-B125-6D5D885DA0E0}" type="slidenum">
              <a:rPr lang="en-US" smtClean="0"/>
              <a:t>‹#›</a:t>
            </a:fld>
            <a:endParaRPr lang="en-US"/>
          </a:p>
        </p:txBody>
      </p:sp>
    </p:spTree>
    <p:extLst>
      <p:ext uri="{BB962C8B-B14F-4D97-AF65-F5344CB8AC3E}">
        <p14:creationId xmlns:p14="http://schemas.microsoft.com/office/powerpoint/2010/main" val="2715935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D0031-5232-B916-A45A-04A5B0D2682B}"/>
              </a:ext>
            </a:extLst>
          </p:cNvPr>
          <p:cNvSpPr>
            <a:spLocks noGrp="1"/>
          </p:cNvSpPr>
          <p:nvPr>
            <p:ph type="ctrTitle"/>
          </p:nvPr>
        </p:nvSpPr>
        <p:spPr>
          <a:xfrm>
            <a:off x="618008" y="609600"/>
            <a:ext cx="10955984" cy="863600"/>
          </a:xfrm>
        </p:spPr>
        <p:txBody>
          <a:bodyPr anchor="t" anchorCtr="0">
            <a:normAutofit/>
          </a:bodyPr>
          <a:lstStyle>
            <a:lvl1pPr algn="l">
              <a:defRPr sz="3600"/>
            </a:lvl1pPr>
          </a:lstStyle>
          <a:p>
            <a:r>
              <a:rPr lang="en-US" dirty="0"/>
              <a:t>Click to edit Master title style</a:t>
            </a:r>
          </a:p>
        </p:txBody>
      </p:sp>
      <p:sp>
        <p:nvSpPr>
          <p:cNvPr id="3" name="Subtitle 2">
            <a:extLst>
              <a:ext uri="{FF2B5EF4-FFF2-40B4-BE49-F238E27FC236}">
                <a16:creationId xmlns:a16="http://schemas.microsoft.com/office/drawing/2014/main" id="{158D4F85-92E8-B53C-FF24-D63BB79A6D75}"/>
              </a:ext>
            </a:extLst>
          </p:cNvPr>
          <p:cNvSpPr>
            <a:spLocks noGrp="1"/>
          </p:cNvSpPr>
          <p:nvPr>
            <p:ph type="subTitle" idx="1" hasCustomPrompt="1"/>
          </p:nvPr>
        </p:nvSpPr>
        <p:spPr>
          <a:xfrm>
            <a:off x="10391116" y="1892193"/>
            <a:ext cx="2633192" cy="552437"/>
          </a:xfrm>
        </p:spPr>
        <p:txBody>
          <a:bodyPr anchor="ctr" anchorCtr="0">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Subject 00%</a:t>
            </a:r>
          </a:p>
        </p:txBody>
      </p:sp>
      <p:sp>
        <p:nvSpPr>
          <p:cNvPr id="6" name="Slide Number Placeholder 5">
            <a:extLst>
              <a:ext uri="{FF2B5EF4-FFF2-40B4-BE49-F238E27FC236}">
                <a16:creationId xmlns:a16="http://schemas.microsoft.com/office/drawing/2014/main" id="{DE4D4256-AF02-DC74-D889-897B63D402F5}"/>
              </a:ext>
            </a:extLst>
          </p:cNvPr>
          <p:cNvSpPr>
            <a:spLocks noGrp="1"/>
          </p:cNvSpPr>
          <p:nvPr>
            <p:ph type="sldNum" sz="quarter" idx="12"/>
          </p:nvPr>
        </p:nvSpPr>
        <p:spPr/>
        <p:txBody>
          <a:bodyPr/>
          <a:lstStyle/>
          <a:p>
            <a:fld id="{5534E76B-4912-FE49-B125-6D5D885DA0E0}" type="slidenum">
              <a:rPr lang="en-US" smtClean="0"/>
              <a:t>‹#›</a:t>
            </a:fld>
            <a:endParaRPr lang="en-US"/>
          </a:p>
        </p:txBody>
      </p:sp>
      <p:graphicFrame>
        <p:nvGraphicFramePr>
          <p:cNvPr id="7" name="Chart 6">
            <a:extLst>
              <a:ext uri="{FF2B5EF4-FFF2-40B4-BE49-F238E27FC236}">
                <a16:creationId xmlns:a16="http://schemas.microsoft.com/office/drawing/2014/main" id="{185217B8-4610-5A29-EB45-E6669B0A41DE}"/>
              </a:ext>
            </a:extLst>
          </p:cNvPr>
          <p:cNvGraphicFramePr/>
          <p:nvPr userDrawn="1">
            <p:extLst>
              <p:ext uri="{D42A27DB-BD31-4B8C-83A1-F6EECF244321}">
                <p14:modId xmlns:p14="http://schemas.microsoft.com/office/powerpoint/2010/main" val="200095123"/>
              </p:ext>
            </p:extLst>
          </p:nvPr>
        </p:nvGraphicFramePr>
        <p:xfrm>
          <a:off x="4091916" y="1695463"/>
          <a:ext cx="6299200" cy="419946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1241C394-E863-7BBD-7B17-297B38A8F7F4}"/>
              </a:ext>
            </a:extLst>
          </p:cNvPr>
          <p:cNvSpPr/>
          <p:nvPr userDrawn="1"/>
        </p:nvSpPr>
        <p:spPr>
          <a:xfrm>
            <a:off x="9671508" y="1892193"/>
            <a:ext cx="552437" cy="5524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44E064-4FD3-73C5-5B68-5F395DBDCD12}"/>
              </a:ext>
            </a:extLst>
          </p:cNvPr>
          <p:cNvSpPr/>
          <p:nvPr userDrawn="1"/>
        </p:nvSpPr>
        <p:spPr>
          <a:xfrm>
            <a:off x="9671508" y="2969616"/>
            <a:ext cx="552437" cy="55243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159538-C3E9-DD8C-E380-86A26EEA8AD9}"/>
              </a:ext>
            </a:extLst>
          </p:cNvPr>
          <p:cNvSpPr/>
          <p:nvPr userDrawn="1"/>
        </p:nvSpPr>
        <p:spPr>
          <a:xfrm>
            <a:off x="9671508" y="4047039"/>
            <a:ext cx="552437" cy="5524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7F2F98-3BD6-1B01-C6BA-58E9A7E06806}"/>
              </a:ext>
            </a:extLst>
          </p:cNvPr>
          <p:cNvSpPr/>
          <p:nvPr userDrawn="1"/>
        </p:nvSpPr>
        <p:spPr>
          <a:xfrm>
            <a:off x="9671508" y="5124463"/>
            <a:ext cx="552437" cy="55243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06098725-5388-EA42-3C31-6D88757C8CF3}"/>
              </a:ext>
            </a:extLst>
          </p:cNvPr>
          <p:cNvSpPr txBox="1">
            <a:spLocks/>
          </p:cNvSpPr>
          <p:nvPr userDrawn="1"/>
        </p:nvSpPr>
        <p:spPr>
          <a:xfrm>
            <a:off x="10391116" y="2976150"/>
            <a:ext cx="2633192" cy="552437"/>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Univers LT 55" panose="0200050304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Univers LT Std 45 Light" panose="020B04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Subject 00%</a:t>
            </a:r>
            <a:endParaRPr lang="en-US" dirty="0"/>
          </a:p>
        </p:txBody>
      </p:sp>
      <p:sp>
        <p:nvSpPr>
          <p:cNvPr id="14" name="Subtitle 2">
            <a:extLst>
              <a:ext uri="{FF2B5EF4-FFF2-40B4-BE49-F238E27FC236}">
                <a16:creationId xmlns:a16="http://schemas.microsoft.com/office/drawing/2014/main" id="{C46C609B-FA49-CE0D-A103-353F88F8DE53}"/>
              </a:ext>
            </a:extLst>
          </p:cNvPr>
          <p:cNvSpPr txBox="1">
            <a:spLocks/>
          </p:cNvSpPr>
          <p:nvPr userDrawn="1"/>
        </p:nvSpPr>
        <p:spPr>
          <a:xfrm>
            <a:off x="10391116" y="4041940"/>
            <a:ext cx="2633192" cy="552437"/>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Univers LT 55" panose="0200050304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Univers LT Std 45 Light" panose="020B04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Subject 00%</a:t>
            </a:r>
          </a:p>
        </p:txBody>
      </p:sp>
      <p:sp>
        <p:nvSpPr>
          <p:cNvPr id="15" name="Subtitle 2">
            <a:extLst>
              <a:ext uri="{FF2B5EF4-FFF2-40B4-BE49-F238E27FC236}">
                <a16:creationId xmlns:a16="http://schemas.microsoft.com/office/drawing/2014/main" id="{A02570F1-287B-00D0-D9ED-C6ABAA89BA70}"/>
              </a:ext>
            </a:extLst>
          </p:cNvPr>
          <p:cNvSpPr txBox="1">
            <a:spLocks/>
          </p:cNvSpPr>
          <p:nvPr userDrawn="1"/>
        </p:nvSpPr>
        <p:spPr>
          <a:xfrm>
            <a:off x="10391116" y="5125898"/>
            <a:ext cx="2633192" cy="552437"/>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Univers LT 55" panose="0200050304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Univers LT Std 45 Light" panose="020B04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Subject 00%</a:t>
            </a:r>
          </a:p>
        </p:txBody>
      </p:sp>
      <p:sp>
        <p:nvSpPr>
          <p:cNvPr id="16" name="Rectangle 10">
            <a:extLst>
              <a:ext uri="{FF2B5EF4-FFF2-40B4-BE49-F238E27FC236}">
                <a16:creationId xmlns:a16="http://schemas.microsoft.com/office/drawing/2014/main" id="{A236A8BD-00C4-173C-0F35-354E64859A8A}"/>
              </a:ext>
            </a:extLst>
          </p:cNvPr>
          <p:cNvSpPr/>
          <p:nvPr userDrawn="1"/>
        </p:nvSpPr>
        <p:spPr>
          <a:xfrm>
            <a:off x="-4593338" y="4042932"/>
            <a:ext cx="3742491" cy="56716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124825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82475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82475"/>
              <a:gd name="connsiteY0" fmla="*/ 0 h 6858000"/>
              <a:gd name="connsiteX1" fmla="*/ 12182475 w 12182475"/>
              <a:gd name="connsiteY1" fmla="*/ 0 h 6858000"/>
              <a:gd name="connsiteX2" fmla="*/ 9620250 w 12182475"/>
              <a:gd name="connsiteY2" fmla="*/ 6467475 h 6858000"/>
              <a:gd name="connsiteX3" fmla="*/ 0 w 12182475"/>
              <a:gd name="connsiteY3" fmla="*/ 6858000 h 6858000"/>
              <a:gd name="connsiteX4" fmla="*/ 0 w 12182475"/>
              <a:gd name="connsiteY4" fmla="*/ 0 h 6858000"/>
              <a:gd name="connsiteX0" fmla="*/ 0 w 12182475"/>
              <a:gd name="connsiteY0" fmla="*/ 0 h 6867525"/>
              <a:gd name="connsiteX1" fmla="*/ 12182475 w 12182475"/>
              <a:gd name="connsiteY1" fmla="*/ 0 h 6867525"/>
              <a:gd name="connsiteX2" fmla="*/ 8858250 w 12182475"/>
              <a:gd name="connsiteY2" fmla="*/ 6867525 h 6867525"/>
              <a:gd name="connsiteX3" fmla="*/ 0 w 12182475"/>
              <a:gd name="connsiteY3" fmla="*/ 6858000 h 6867525"/>
              <a:gd name="connsiteX4" fmla="*/ 0 w 12182475"/>
              <a:gd name="connsiteY4" fmla="*/ 0 h 6867525"/>
              <a:gd name="connsiteX0" fmla="*/ 0 w 12182475"/>
              <a:gd name="connsiteY0" fmla="*/ 0 h 6886575"/>
              <a:gd name="connsiteX1" fmla="*/ 12182475 w 12182475"/>
              <a:gd name="connsiteY1" fmla="*/ 0 h 6886575"/>
              <a:gd name="connsiteX2" fmla="*/ 9334500 w 12182475"/>
              <a:gd name="connsiteY2" fmla="*/ 6886575 h 6886575"/>
              <a:gd name="connsiteX3" fmla="*/ 0 w 12182475"/>
              <a:gd name="connsiteY3" fmla="*/ 6858000 h 6886575"/>
              <a:gd name="connsiteX4" fmla="*/ 0 w 12182475"/>
              <a:gd name="connsiteY4" fmla="*/ 0 h 6886575"/>
              <a:gd name="connsiteX0" fmla="*/ 0 w 45624153"/>
              <a:gd name="connsiteY0" fmla="*/ 419770 h 6886575"/>
              <a:gd name="connsiteX1" fmla="*/ 45624153 w 45624153"/>
              <a:gd name="connsiteY1" fmla="*/ 0 h 6886575"/>
              <a:gd name="connsiteX2" fmla="*/ 42776178 w 45624153"/>
              <a:gd name="connsiteY2" fmla="*/ 6886575 h 6886575"/>
              <a:gd name="connsiteX3" fmla="*/ 33441678 w 45624153"/>
              <a:gd name="connsiteY3" fmla="*/ 6858000 h 6886575"/>
              <a:gd name="connsiteX4" fmla="*/ 0 w 45624153"/>
              <a:gd name="connsiteY4" fmla="*/ 419770 h 6886575"/>
              <a:gd name="connsiteX0" fmla="*/ 139923 w 45764076"/>
              <a:gd name="connsiteY0" fmla="*/ 419770 h 6886575"/>
              <a:gd name="connsiteX1" fmla="*/ 45764076 w 45764076"/>
              <a:gd name="connsiteY1" fmla="*/ 0 h 6886575"/>
              <a:gd name="connsiteX2" fmla="*/ 42916101 w 45764076"/>
              <a:gd name="connsiteY2" fmla="*/ 6886575 h 6886575"/>
              <a:gd name="connsiteX3" fmla="*/ 0 w 45764076"/>
              <a:gd name="connsiteY3" fmla="*/ 6858003 h 6886575"/>
              <a:gd name="connsiteX4" fmla="*/ 139923 w 45764076"/>
              <a:gd name="connsiteY4" fmla="*/ 419770 h 6886575"/>
              <a:gd name="connsiteX0" fmla="*/ 44658 w 45764076"/>
              <a:gd name="connsiteY0" fmla="*/ 86341 h 6886575"/>
              <a:gd name="connsiteX1" fmla="*/ 45764076 w 45764076"/>
              <a:gd name="connsiteY1" fmla="*/ 0 h 6886575"/>
              <a:gd name="connsiteX2" fmla="*/ 42916101 w 45764076"/>
              <a:gd name="connsiteY2" fmla="*/ 6886575 h 6886575"/>
              <a:gd name="connsiteX3" fmla="*/ 0 w 45764076"/>
              <a:gd name="connsiteY3" fmla="*/ 6858003 h 6886575"/>
              <a:gd name="connsiteX4" fmla="*/ 44658 w 45764076"/>
              <a:gd name="connsiteY4" fmla="*/ 86341 h 6886575"/>
              <a:gd name="connsiteX0" fmla="*/ 92291 w 45764076"/>
              <a:gd name="connsiteY0" fmla="*/ 0 h 6990765"/>
              <a:gd name="connsiteX1" fmla="*/ 45764076 w 45764076"/>
              <a:gd name="connsiteY1" fmla="*/ 104190 h 6990765"/>
              <a:gd name="connsiteX2" fmla="*/ 42916101 w 45764076"/>
              <a:gd name="connsiteY2" fmla="*/ 6990765 h 6990765"/>
              <a:gd name="connsiteX3" fmla="*/ 0 w 45764076"/>
              <a:gd name="connsiteY3" fmla="*/ 6962193 h 6990765"/>
              <a:gd name="connsiteX4" fmla="*/ 92291 w 45764076"/>
              <a:gd name="connsiteY4" fmla="*/ 0 h 6990765"/>
              <a:gd name="connsiteX0" fmla="*/ 0 w 45862328"/>
              <a:gd name="connsiteY0" fmla="*/ 943753 h 6886575"/>
              <a:gd name="connsiteX1" fmla="*/ 45862328 w 45862328"/>
              <a:gd name="connsiteY1" fmla="*/ 0 h 6886575"/>
              <a:gd name="connsiteX2" fmla="*/ 43014353 w 45862328"/>
              <a:gd name="connsiteY2" fmla="*/ 6886575 h 6886575"/>
              <a:gd name="connsiteX3" fmla="*/ 98252 w 45862328"/>
              <a:gd name="connsiteY3" fmla="*/ 6858003 h 6886575"/>
              <a:gd name="connsiteX4" fmla="*/ 0 w 45862328"/>
              <a:gd name="connsiteY4" fmla="*/ 943753 h 6886575"/>
              <a:gd name="connsiteX0" fmla="*/ 0 w 45814683"/>
              <a:gd name="connsiteY0" fmla="*/ 0 h 6943132"/>
              <a:gd name="connsiteX1" fmla="*/ 45814683 w 45814683"/>
              <a:gd name="connsiteY1" fmla="*/ 56557 h 6943132"/>
              <a:gd name="connsiteX2" fmla="*/ 42966708 w 45814683"/>
              <a:gd name="connsiteY2" fmla="*/ 6943132 h 6943132"/>
              <a:gd name="connsiteX3" fmla="*/ 50607 w 45814683"/>
              <a:gd name="connsiteY3" fmla="*/ 6914560 h 6943132"/>
              <a:gd name="connsiteX4" fmla="*/ 0 w 45814683"/>
              <a:gd name="connsiteY4" fmla="*/ 0 h 6943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4683" h="6943132">
                <a:moveTo>
                  <a:pt x="0" y="0"/>
                </a:moveTo>
                <a:lnTo>
                  <a:pt x="45814683" y="56557"/>
                </a:lnTo>
                <a:lnTo>
                  <a:pt x="42966708" y="6943132"/>
                </a:lnTo>
                <a:lnTo>
                  <a:pt x="50607" y="6914560"/>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0">
            <a:extLst>
              <a:ext uri="{FF2B5EF4-FFF2-40B4-BE49-F238E27FC236}">
                <a16:creationId xmlns:a16="http://schemas.microsoft.com/office/drawing/2014/main" id="{287636EB-0880-CE74-9177-D6579B7E3A03}"/>
              </a:ext>
            </a:extLst>
          </p:cNvPr>
          <p:cNvSpPr/>
          <p:nvPr userDrawn="1"/>
        </p:nvSpPr>
        <p:spPr>
          <a:xfrm>
            <a:off x="-4593338" y="5109732"/>
            <a:ext cx="3742491" cy="56716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124825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82475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82475"/>
              <a:gd name="connsiteY0" fmla="*/ 0 h 6858000"/>
              <a:gd name="connsiteX1" fmla="*/ 12182475 w 12182475"/>
              <a:gd name="connsiteY1" fmla="*/ 0 h 6858000"/>
              <a:gd name="connsiteX2" fmla="*/ 9620250 w 12182475"/>
              <a:gd name="connsiteY2" fmla="*/ 6467475 h 6858000"/>
              <a:gd name="connsiteX3" fmla="*/ 0 w 12182475"/>
              <a:gd name="connsiteY3" fmla="*/ 6858000 h 6858000"/>
              <a:gd name="connsiteX4" fmla="*/ 0 w 12182475"/>
              <a:gd name="connsiteY4" fmla="*/ 0 h 6858000"/>
              <a:gd name="connsiteX0" fmla="*/ 0 w 12182475"/>
              <a:gd name="connsiteY0" fmla="*/ 0 h 6867525"/>
              <a:gd name="connsiteX1" fmla="*/ 12182475 w 12182475"/>
              <a:gd name="connsiteY1" fmla="*/ 0 h 6867525"/>
              <a:gd name="connsiteX2" fmla="*/ 8858250 w 12182475"/>
              <a:gd name="connsiteY2" fmla="*/ 6867525 h 6867525"/>
              <a:gd name="connsiteX3" fmla="*/ 0 w 12182475"/>
              <a:gd name="connsiteY3" fmla="*/ 6858000 h 6867525"/>
              <a:gd name="connsiteX4" fmla="*/ 0 w 12182475"/>
              <a:gd name="connsiteY4" fmla="*/ 0 h 6867525"/>
              <a:gd name="connsiteX0" fmla="*/ 0 w 12182475"/>
              <a:gd name="connsiteY0" fmla="*/ 0 h 6886575"/>
              <a:gd name="connsiteX1" fmla="*/ 12182475 w 12182475"/>
              <a:gd name="connsiteY1" fmla="*/ 0 h 6886575"/>
              <a:gd name="connsiteX2" fmla="*/ 9334500 w 12182475"/>
              <a:gd name="connsiteY2" fmla="*/ 6886575 h 6886575"/>
              <a:gd name="connsiteX3" fmla="*/ 0 w 12182475"/>
              <a:gd name="connsiteY3" fmla="*/ 6858000 h 6886575"/>
              <a:gd name="connsiteX4" fmla="*/ 0 w 12182475"/>
              <a:gd name="connsiteY4" fmla="*/ 0 h 6886575"/>
              <a:gd name="connsiteX0" fmla="*/ 0 w 45624153"/>
              <a:gd name="connsiteY0" fmla="*/ 419770 h 6886575"/>
              <a:gd name="connsiteX1" fmla="*/ 45624153 w 45624153"/>
              <a:gd name="connsiteY1" fmla="*/ 0 h 6886575"/>
              <a:gd name="connsiteX2" fmla="*/ 42776178 w 45624153"/>
              <a:gd name="connsiteY2" fmla="*/ 6886575 h 6886575"/>
              <a:gd name="connsiteX3" fmla="*/ 33441678 w 45624153"/>
              <a:gd name="connsiteY3" fmla="*/ 6858000 h 6886575"/>
              <a:gd name="connsiteX4" fmla="*/ 0 w 45624153"/>
              <a:gd name="connsiteY4" fmla="*/ 419770 h 6886575"/>
              <a:gd name="connsiteX0" fmla="*/ 139923 w 45764076"/>
              <a:gd name="connsiteY0" fmla="*/ 419770 h 6886575"/>
              <a:gd name="connsiteX1" fmla="*/ 45764076 w 45764076"/>
              <a:gd name="connsiteY1" fmla="*/ 0 h 6886575"/>
              <a:gd name="connsiteX2" fmla="*/ 42916101 w 45764076"/>
              <a:gd name="connsiteY2" fmla="*/ 6886575 h 6886575"/>
              <a:gd name="connsiteX3" fmla="*/ 0 w 45764076"/>
              <a:gd name="connsiteY3" fmla="*/ 6858003 h 6886575"/>
              <a:gd name="connsiteX4" fmla="*/ 139923 w 45764076"/>
              <a:gd name="connsiteY4" fmla="*/ 419770 h 6886575"/>
              <a:gd name="connsiteX0" fmla="*/ 44658 w 45764076"/>
              <a:gd name="connsiteY0" fmla="*/ 86341 h 6886575"/>
              <a:gd name="connsiteX1" fmla="*/ 45764076 w 45764076"/>
              <a:gd name="connsiteY1" fmla="*/ 0 h 6886575"/>
              <a:gd name="connsiteX2" fmla="*/ 42916101 w 45764076"/>
              <a:gd name="connsiteY2" fmla="*/ 6886575 h 6886575"/>
              <a:gd name="connsiteX3" fmla="*/ 0 w 45764076"/>
              <a:gd name="connsiteY3" fmla="*/ 6858003 h 6886575"/>
              <a:gd name="connsiteX4" fmla="*/ 44658 w 45764076"/>
              <a:gd name="connsiteY4" fmla="*/ 86341 h 6886575"/>
              <a:gd name="connsiteX0" fmla="*/ 92291 w 45764076"/>
              <a:gd name="connsiteY0" fmla="*/ 0 h 6990765"/>
              <a:gd name="connsiteX1" fmla="*/ 45764076 w 45764076"/>
              <a:gd name="connsiteY1" fmla="*/ 104190 h 6990765"/>
              <a:gd name="connsiteX2" fmla="*/ 42916101 w 45764076"/>
              <a:gd name="connsiteY2" fmla="*/ 6990765 h 6990765"/>
              <a:gd name="connsiteX3" fmla="*/ 0 w 45764076"/>
              <a:gd name="connsiteY3" fmla="*/ 6962193 h 6990765"/>
              <a:gd name="connsiteX4" fmla="*/ 92291 w 45764076"/>
              <a:gd name="connsiteY4" fmla="*/ 0 h 6990765"/>
              <a:gd name="connsiteX0" fmla="*/ 0 w 45862328"/>
              <a:gd name="connsiteY0" fmla="*/ 943753 h 6886575"/>
              <a:gd name="connsiteX1" fmla="*/ 45862328 w 45862328"/>
              <a:gd name="connsiteY1" fmla="*/ 0 h 6886575"/>
              <a:gd name="connsiteX2" fmla="*/ 43014353 w 45862328"/>
              <a:gd name="connsiteY2" fmla="*/ 6886575 h 6886575"/>
              <a:gd name="connsiteX3" fmla="*/ 98252 w 45862328"/>
              <a:gd name="connsiteY3" fmla="*/ 6858003 h 6886575"/>
              <a:gd name="connsiteX4" fmla="*/ 0 w 45862328"/>
              <a:gd name="connsiteY4" fmla="*/ 943753 h 6886575"/>
              <a:gd name="connsiteX0" fmla="*/ 0 w 45814683"/>
              <a:gd name="connsiteY0" fmla="*/ 0 h 6943132"/>
              <a:gd name="connsiteX1" fmla="*/ 45814683 w 45814683"/>
              <a:gd name="connsiteY1" fmla="*/ 56557 h 6943132"/>
              <a:gd name="connsiteX2" fmla="*/ 42966708 w 45814683"/>
              <a:gd name="connsiteY2" fmla="*/ 6943132 h 6943132"/>
              <a:gd name="connsiteX3" fmla="*/ 50607 w 45814683"/>
              <a:gd name="connsiteY3" fmla="*/ 6914560 h 6943132"/>
              <a:gd name="connsiteX4" fmla="*/ 0 w 45814683"/>
              <a:gd name="connsiteY4" fmla="*/ 0 h 6943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4683" h="6943132">
                <a:moveTo>
                  <a:pt x="0" y="0"/>
                </a:moveTo>
                <a:lnTo>
                  <a:pt x="45814683" y="56557"/>
                </a:lnTo>
                <a:lnTo>
                  <a:pt x="42966708" y="6943132"/>
                </a:lnTo>
                <a:lnTo>
                  <a:pt x="50607" y="6914560"/>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0">
            <a:extLst>
              <a:ext uri="{FF2B5EF4-FFF2-40B4-BE49-F238E27FC236}">
                <a16:creationId xmlns:a16="http://schemas.microsoft.com/office/drawing/2014/main" id="{82CC758C-8524-8E17-8A2A-59E857F2ED30}"/>
              </a:ext>
            </a:extLst>
          </p:cNvPr>
          <p:cNvSpPr/>
          <p:nvPr userDrawn="1"/>
        </p:nvSpPr>
        <p:spPr>
          <a:xfrm>
            <a:off x="-4593338" y="2961617"/>
            <a:ext cx="3742491" cy="56716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124825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82475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82475"/>
              <a:gd name="connsiteY0" fmla="*/ 0 h 6858000"/>
              <a:gd name="connsiteX1" fmla="*/ 12182475 w 12182475"/>
              <a:gd name="connsiteY1" fmla="*/ 0 h 6858000"/>
              <a:gd name="connsiteX2" fmla="*/ 9620250 w 12182475"/>
              <a:gd name="connsiteY2" fmla="*/ 6467475 h 6858000"/>
              <a:gd name="connsiteX3" fmla="*/ 0 w 12182475"/>
              <a:gd name="connsiteY3" fmla="*/ 6858000 h 6858000"/>
              <a:gd name="connsiteX4" fmla="*/ 0 w 12182475"/>
              <a:gd name="connsiteY4" fmla="*/ 0 h 6858000"/>
              <a:gd name="connsiteX0" fmla="*/ 0 w 12182475"/>
              <a:gd name="connsiteY0" fmla="*/ 0 h 6867525"/>
              <a:gd name="connsiteX1" fmla="*/ 12182475 w 12182475"/>
              <a:gd name="connsiteY1" fmla="*/ 0 h 6867525"/>
              <a:gd name="connsiteX2" fmla="*/ 8858250 w 12182475"/>
              <a:gd name="connsiteY2" fmla="*/ 6867525 h 6867525"/>
              <a:gd name="connsiteX3" fmla="*/ 0 w 12182475"/>
              <a:gd name="connsiteY3" fmla="*/ 6858000 h 6867525"/>
              <a:gd name="connsiteX4" fmla="*/ 0 w 12182475"/>
              <a:gd name="connsiteY4" fmla="*/ 0 h 6867525"/>
              <a:gd name="connsiteX0" fmla="*/ 0 w 12182475"/>
              <a:gd name="connsiteY0" fmla="*/ 0 h 6886575"/>
              <a:gd name="connsiteX1" fmla="*/ 12182475 w 12182475"/>
              <a:gd name="connsiteY1" fmla="*/ 0 h 6886575"/>
              <a:gd name="connsiteX2" fmla="*/ 9334500 w 12182475"/>
              <a:gd name="connsiteY2" fmla="*/ 6886575 h 6886575"/>
              <a:gd name="connsiteX3" fmla="*/ 0 w 12182475"/>
              <a:gd name="connsiteY3" fmla="*/ 6858000 h 6886575"/>
              <a:gd name="connsiteX4" fmla="*/ 0 w 12182475"/>
              <a:gd name="connsiteY4" fmla="*/ 0 h 6886575"/>
              <a:gd name="connsiteX0" fmla="*/ 0 w 45624153"/>
              <a:gd name="connsiteY0" fmla="*/ 419770 h 6886575"/>
              <a:gd name="connsiteX1" fmla="*/ 45624153 w 45624153"/>
              <a:gd name="connsiteY1" fmla="*/ 0 h 6886575"/>
              <a:gd name="connsiteX2" fmla="*/ 42776178 w 45624153"/>
              <a:gd name="connsiteY2" fmla="*/ 6886575 h 6886575"/>
              <a:gd name="connsiteX3" fmla="*/ 33441678 w 45624153"/>
              <a:gd name="connsiteY3" fmla="*/ 6858000 h 6886575"/>
              <a:gd name="connsiteX4" fmla="*/ 0 w 45624153"/>
              <a:gd name="connsiteY4" fmla="*/ 419770 h 6886575"/>
              <a:gd name="connsiteX0" fmla="*/ 139923 w 45764076"/>
              <a:gd name="connsiteY0" fmla="*/ 419770 h 6886575"/>
              <a:gd name="connsiteX1" fmla="*/ 45764076 w 45764076"/>
              <a:gd name="connsiteY1" fmla="*/ 0 h 6886575"/>
              <a:gd name="connsiteX2" fmla="*/ 42916101 w 45764076"/>
              <a:gd name="connsiteY2" fmla="*/ 6886575 h 6886575"/>
              <a:gd name="connsiteX3" fmla="*/ 0 w 45764076"/>
              <a:gd name="connsiteY3" fmla="*/ 6858003 h 6886575"/>
              <a:gd name="connsiteX4" fmla="*/ 139923 w 45764076"/>
              <a:gd name="connsiteY4" fmla="*/ 419770 h 6886575"/>
              <a:gd name="connsiteX0" fmla="*/ 44658 w 45764076"/>
              <a:gd name="connsiteY0" fmla="*/ 86341 h 6886575"/>
              <a:gd name="connsiteX1" fmla="*/ 45764076 w 45764076"/>
              <a:gd name="connsiteY1" fmla="*/ 0 h 6886575"/>
              <a:gd name="connsiteX2" fmla="*/ 42916101 w 45764076"/>
              <a:gd name="connsiteY2" fmla="*/ 6886575 h 6886575"/>
              <a:gd name="connsiteX3" fmla="*/ 0 w 45764076"/>
              <a:gd name="connsiteY3" fmla="*/ 6858003 h 6886575"/>
              <a:gd name="connsiteX4" fmla="*/ 44658 w 45764076"/>
              <a:gd name="connsiteY4" fmla="*/ 86341 h 6886575"/>
              <a:gd name="connsiteX0" fmla="*/ 92291 w 45764076"/>
              <a:gd name="connsiteY0" fmla="*/ 0 h 6990765"/>
              <a:gd name="connsiteX1" fmla="*/ 45764076 w 45764076"/>
              <a:gd name="connsiteY1" fmla="*/ 104190 h 6990765"/>
              <a:gd name="connsiteX2" fmla="*/ 42916101 w 45764076"/>
              <a:gd name="connsiteY2" fmla="*/ 6990765 h 6990765"/>
              <a:gd name="connsiteX3" fmla="*/ 0 w 45764076"/>
              <a:gd name="connsiteY3" fmla="*/ 6962193 h 6990765"/>
              <a:gd name="connsiteX4" fmla="*/ 92291 w 45764076"/>
              <a:gd name="connsiteY4" fmla="*/ 0 h 6990765"/>
              <a:gd name="connsiteX0" fmla="*/ 0 w 45862328"/>
              <a:gd name="connsiteY0" fmla="*/ 943753 h 6886575"/>
              <a:gd name="connsiteX1" fmla="*/ 45862328 w 45862328"/>
              <a:gd name="connsiteY1" fmla="*/ 0 h 6886575"/>
              <a:gd name="connsiteX2" fmla="*/ 43014353 w 45862328"/>
              <a:gd name="connsiteY2" fmla="*/ 6886575 h 6886575"/>
              <a:gd name="connsiteX3" fmla="*/ 98252 w 45862328"/>
              <a:gd name="connsiteY3" fmla="*/ 6858003 h 6886575"/>
              <a:gd name="connsiteX4" fmla="*/ 0 w 45862328"/>
              <a:gd name="connsiteY4" fmla="*/ 943753 h 6886575"/>
              <a:gd name="connsiteX0" fmla="*/ 0 w 45814683"/>
              <a:gd name="connsiteY0" fmla="*/ 0 h 6943132"/>
              <a:gd name="connsiteX1" fmla="*/ 45814683 w 45814683"/>
              <a:gd name="connsiteY1" fmla="*/ 56557 h 6943132"/>
              <a:gd name="connsiteX2" fmla="*/ 42966708 w 45814683"/>
              <a:gd name="connsiteY2" fmla="*/ 6943132 h 6943132"/>
              <a:gd name="connsiteX3" fmla="*/ 50607 w 45814683"/>
              <a:gd name="connsiteY3" fmla="*/ 6914560 h 6943132"/>
              <a:gd name="connsiteX4" fmla="*/ 0 w 45814683"/>
              <a:gd name="connsiteY4" fmla="*/ 0 h 6943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4683" h="6943132">
                <a:moveTo>
                  <a:pt x="0" y="0"/>
                </a:moveTo>
                <a:lnTo>
                  <a:pt x="45814683" y="56557"/>
                </a:lnTo>
                <a:lnTo>
                  <a:pt x="42966708" y="6943132"/>
                </a:lnTo>
                <a:lnTo>
                  <a:pt x="50607" y="6914560"/>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0">
            <a:extLst>
              <a:ext uri="{FF2B5EF4-FFF2-40B4-BE49-F238E27FC236}">
                <a16:creationId xmlns:a16="http://schemas.microsoft.com/office/drawing/2014/main" id="{D5CB3D9A-A0B4-F586-5C1A-548B77763B0F}"/>
              </a:ext>
            </a:extLst>
          </p:cNvPr>
          <p:cNvSpPr/>
          <p:nvPr userDrawn="1"/>
        </p:nvSpPr>
        <p:spPr>
          <a:xfrm>
            <a:off x="-4593338" y="1880303"/>
            <a:ext cx="3742491" cy="56716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124825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82475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82475"/>
              <a:gd name="connsiteY0" fmla="*/ 0 h 6858000"/>
              <a:gd name="connsiteX1" fmla="*/ 12182475 w 12182475"/>
              <a:gd name="connsiteY1" fmla="*/ 0 h 6858000"/>
              <a:gd name="connsiteX2" fmla="*/ 9620250 w 12182475"/>
              <a:gd name="connsiteY2" fmla="*/ 6467475 h 6858000"/>
              <a:gd name="connsiteX3" fmla="*/ 0 w 12182475"/>
              <a:gd name="connsiteY3" fmla="*/ 6858000 h 6858000"/>
              <a:gd name="connsiteX4" fmla="*/ 0 w 12182475"/>
              <a:gd name="connsiteY4" fmla="*/ 0 h 6858000"/>
              <a:gd name="connsiteX0" fmla="*/ 0 w 12182475"/>
              <a:gd name="connsiteY0" fmla="*/ 0 h 6867525"/>
              <a:gd name="connsiteX1" fmla="*/ 12182475 w 12182475"/>
              <a:gd name="connsiteY1" fmla="*/ 0 h 6867525"/>
              <a:gd name="connsiteX2" fmla="*/ 8858250 w 12182475"/>
              <a:gd name="connsiteY2" fmla="*/ 6867525 h 6867525"/>
              <a:gd name="connsiteX3" fmla="*/ 0 w 12182475"/>
              <a:gd name="connsiteY3" fmla="*/ 6858000 h 6867525"/>
              <a:gd name="connsiteX4" fmla="*/ 0 w 12182475"/>
              <a:gd name="connsiteY4" fmla="*/ 0 h 6867525"/>
              <a:gd name="connsiteX0" fmla="*/ 0 w 12182475"/>
              <a:gd name="connsiteY0" fmla="*/ 0 h 6886575"/>
              <a:gd name="connsiteX1" fmla="*/ 12182475 w 12182475"/>
              <a:gd name="connsiteY1" fmla="*/ 0 h 6886575"/>
              <a:gd name="connsiteX2" fmla="*/ 9334500 w 12182475"/>
              <a:gd name="connsiteY2" fmla="*/ 6886575 h 6886575"/>
              <a:gd name="connsiteX3" fmla="*/ 0 w 12182475"/>
              <a:gd name="connsiteY3" fmla="*/ 6858000 h 6886575"/>
              <a:gd name="connsiteX4" fmla="*/ 0 w 12182475"/>
              <a:gd name="connsiteY4" fmla="*/ 0 h 6886575"/>
              <a:gd name="connsiteX0" fmla="*/ 0 w 45624153"/>
              <a:gd name="connsiteY0" fmla="*/ 419770 h 6886575"/>
              <a:gd name="connsiteX1" fmla="*/ 45624153 w 45624153"/>
              <a:gd name="connsiteY1" fmla="*/ 0 h 6886575"/>
              <a:gd name="connsiteX2" fmla="*/ 42776178 w 45624153"/>
              <a:gd name="connsiteY2" fmla="*/ 6886575 h 6886575"/>
              <a:gd name="connsiteX3" fmla="*/ 33441678 w 45624153"/>
              <a:gd name="connsiteY3" fmla="*/ 6858000 h 6886575"/>
              <a:gd name="connsiteX4" fmla="*/ 0 w 45624153"/>
              <a:gd name="connsiteY4" fmla="*/ 419770 h 6886575"/>
              <a:gd name="connsiteX0" fmla="*/ 139923 w 45764076"/>
              <a:gd name="connsiteY0" fmla="*/ 419770 h 6886575"/>
              <a:gd name="connsiteX1" fmla="*/ 45764076 w 45764076"/>
              <a:gd name="connsiteY1" fmla="*/ 0 h 6886575"/>
              <a:gd name="connsiteX2" fmla="*/ 42916101 w 45764076"/>
              <a:gd name="connsiteY2" fmla="*/ 6886575 h 6886575"/>
              <a:gd name="connsiteX3" fmla="*/ 0 w 45764076"/>
              <a:gd name="connsiteY3" fmla="*/ 6858003 h 6886575"/>
              <a:gd name="connsiteX4" fmla="*/ 139923 w 45764076"/>
              <a:gd name="connsiteY4" fmla="*/ 419770 h 6886575"/>
              <a:gd name="connsiteX0" fmla="*/ 44658 w 45764076"/>
              <a:gd name="connsiteY0" fmla="*/ 86341 h 6886575"/>
              <a:gd name="connsiteX1" fmla="*/ 45764076 w 45764076"/>
              <a:gd name="connsiteY1" fmla="*/ 0 h 6886575"/>
              <a:gd name="connsiteX2" fmla="*/ 42916101 w 45764076"/>
              <a:gd name="connsiteY2" fmla="*/ 6886575 h 6886575"/>
              <a:gd name="connsiteX3" fmla="*/ 0 w 45764076"/>
              <a:gd name="connsiteY3" fmla="*/ 6858003 h 6886575"/>
              <a:gd name="connsiteX4" fmla="*/ 44658 w 45764076"/>
              <a:gd name="connsiteY4" fmla="*/ 86341 h 6886575"/>
              <a:gd name="connsiteX0" fmla="*/ 92291 w 45764076"/>
              <a:gd name="connsiteY0" fmla="*/ 0 h 6990765"/>
              <a:gd name="connsiteX1" fmla="*/ 45764076 w 45764076"/>
              <a:gd name="connsiteY1" fmla="*/ 104190 h 6990765"/>
              <a:gd name="connsiteX2" fmla="*/ 42916101 w 45764076"/>
              <a:gd name="connsiteY2" fmla="*/ 6990765 h 6990765"/>
              <a:gd name="connsiteX3" fmla="*/ 0 w 45764076"/>
              <a:gd name="connsiteY3" fmla="*/ 6962193 h 6990765"/>
              <a:gd name="connsiteX4" fmla="*/ 92291 w 45764076"/>
              <a:gd name="connsiteY4" fmla="*/ 0 h 6990765"/>
              <a:gd name="connsiteX0" fmla="*/ 0 w 45862328"/>
              <a:gd name="connsiteY0" fmla="*/ 943753 h 6886575"/>
              <a:gd name="connsiteX1" fmla="*/ 45862328 w 45862328"/>
              <a:gd name="connsiteY1" fmla="*/ 0 h 6886575"/>
              <a:gd name="connsiteX2" fmla="*/ 43014353 w 45862328"/>
              <a:gd name="connsiteY2" fmla="*/ 6886575 h 6886575"/>
              <a:gd name="connsiteX3" fmla="*/ 98252 w 45862328"/>
              <a:gd name="connsiteY3" fmla="*/ 6858003 h 6886575"/>
              <a:gd name="connsiteX4" fmla="*/ 0 w 45862328"/>
              <a:gd name="connsiteY4" fmla="*/ 943753 h 6886575"/>
              <a:gd name="connsiteX0" fmla="*/ 0 w 45814683"/>
              <a:gd name="connsiteY0" fmla="*/ 0 h 6943132"/>
              <a:gd name="connsiteX1" fmla="*/ 45814683 w 45814683"/>
              <a:gd name="connsiteY1" fmla="*/ 56557 h 6943132"/>
              <a:gd name="connsiteX2" fmla="*/ 42966708 w 45814683"/>
              <a:gd name="connsiteY2" fmla="*/ 6943132 h 6943132"/>
              <a:gd name="connsiteX3" fmla="*/ 50607 w 45814683"/>
              <a:gd name="connsiteY3" fmla="*/ 6914560 h 6943132"/>
              <a:gd name="connsiteX4" fmla="*/ 0 w 45814683"/>
              <a:gd name="connsiteY4" fmla="*/ 0 h 6943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4683" h="6943132">
                <a:moveTo>
                  <a:pt x="0" y="0"/>
                </a:moveTo>
                <a:lnTo>
                  <a:pt x="45814683" y="56557"/>
                </a:lnTo>
                <a:lnTo>
                  <a:pt x="42966708" y="6943132"/>
                </a:lnTo>
                <a:lnTo>
                  <a:pt x="50607" y="6914560"/>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401EBBE-30BC-F2C8-0F08-66BA152AC8AB}"/>
              </a:ext>
            </a:extLst>
          </p:cNvPr>
          <p:cNvSpPr/>
          <p:nvPr userDrawn="1"/>
        </p:nvSpPr>
        <p:spPr>
          <a:xfrm>
            <a:off x="-4711700" y="1880303"/>
            <a:ext cx="181429" cy="56432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3473E6-53CF-8EB7-8A68-858F5B4C237E}"/>
              </a:ext>
            </a:extLst>
          </p:cNvPr>
          <p:cNvSpPr/>
          <p:nvPr userDrawn="1"/>
        </p:nvSpPr>
        <p:spPr>
          <a:xfrm>
            <a:off x="-4711700" y="2954360"/>
            <a:ext cx="181429" cy="56432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34ED103-F903-78A5-B44E-056422A7B099}"/>
              </a:ext>
            </a:extLst>
          </p:cNvPr>
          <p:cNvSpPr/>
          <p:nvPr userDrawn="1"/>
        </p:nvSpPr>
        <p:spPr>
          <a:xfrm>
            <a:off x="-4711700" y="4042931"/>
            <a:ext cx="181429" cy="56432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5506F77-9219-6ADF-CC0D-E08EC8DE1444}"/>
              </a:ext>
            </a:extLst>
          </p:cNvPr>
          <p:cNvSpPr/>
          <p:nvPr userDrawn="1"/>
        </p:nvSpPr>
        <p:spPr>
          <a:xfrm>
            <a:off x="-4711700" y="5109731"/>
            <a:ext cx="181429" cy="56432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Subtitle 2">
            <a:extLst>
              <a:ext uri="{FF2B5EF4-FFF2-40B4-BE49-F238E27FC236}">
                <a16:creationId xmlns:a16="http://schemas.microsoft.com/office/drawing/2014/main" id="{0F7F513D-CDBB-418D-20A4-6E7BC5D432F7}"/>
              </a:ext>
            </a:extLst>
          </p:cNvPr>
          <p:cNvSpPr txBox="1">
            <a:spLocks/>
          </p:cNvSpPr>
          <p:nvPr userDrawn="1"/>
        </p:nvSpPr>
        <p:spPr>
          <a:xfrm>
            <a:off x="-4093692" y="5125898"/>
            <a:ext cx="2633192" cy="552437"/>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Univers LT 55" panose="0200050304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Univers LT Std 45 Light" panose="020B04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Subject 00%</a:t>
            </a:r>
          </a:p>
        </p:txBody>
      </p:sp>
      <p:sp>
        <p:nvSpPr>
          <p:cNvPr id="26" name="Subtitle 2">
            <a:extLst>
              <a:ext uri="{FF2B5EF4-FFF2-40B4-BE49-F238E27FC236}">
                <a16:creationId xmlns:a16="http://schemas.microsoft.com/office/drawing/2014/main" id="{0E8F69BA-1DB2-CC7C-C667-1FB87F2A0D3D}"/>
              </a:ext>
            </a:extLst>
          </p:cNvPr>
          <p:cNvSpPr txBox="1">
            <a:spLocks/>
          </p:cNvSpPr>
          <p:nvPr userDrawn="1"/>
        </p:nvSpPr>
        <p:spPr>
          <a:xfrm>
            <a:off x="-4093692" y="4071798"/>
            <a:ext cx="2633192" cy="552437"/>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Univers LT 55" panose="0200050304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Univers LT Std 45 Light" panose="020B04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Subject 00%</a:t>
            </a:r>
          </a:p>
        </p:txBody>
      </p:sp>
      <p:sp>
        <p:nvSpPr>
          <p:cNvPr id="27" name="Subtitle 2">
            <a:extLst>
              <a:ext uri="{FF2B5EF4-FFF2-40B4-BE49-F238E27FC236}">
                <a16:creationId xmlns:a16="http://schemas.microsoft.com/office/drawing/2014/main" id="{B1F8A4C1-5523-0DE4-4292-553F9BAE279C}"/>
              </a:ext>
            </a:extLst>
          </p:cNvPr>
          <p:cNvSpPr txBox="1">
            <a:spLocks/>
          </p:cNvSpPr>
          <p:nvPr userDrawn="1"/>
        </p:nvSpPr>
        <p:spPr>
          <a:xfrm>
            <a:off x="-4093692" y="2954198"/>
            <a:ext cx="2633192" cy="552437"/>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Univers LT 55" panose="0200050304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Univers LT Std 45 Light" panose="020B04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Subject 00%</a:t>
            </a:r>
          </a:p>
        </p:txBody>
      </p:sp>
      <p:sp>
        <p:nvSpPr>
          <p:cNvPr id="28" name="Subtitle 2">
            <a:extLst>
              <a:ext uri="{FF2B5EF4-FFF2-40B4-BE49-F238E27FC236}">
                <a16:creationId xmlns:a16="http://schemas.microsoft.com/office/drawing/2014/main" id="{41EC0F51-CDF7-9ABD-6654-2239DC055335}"/>
              </a:ext>
            </a:extLst>
          </p:cNvPr>
          <p:cNvSpPr txBox="1">
            <a:spLocks/>
          </p:cNvSpPr>
          <p:nvPr userDrawn="1"/>
        </p:nvSpPr>
        <p:spPr>
          <a:xfrm>
            <a:off x="-4093692" y="1874698"/>
            <a:ext cx="2633192" cy="552437"/>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Univers LT 55" panose="0200050304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Univers LT Std 45 Light" panose="020B04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nivers LT 55" panose="0200050304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Subject 00%</a:t>
            </a:r>
          </a:p>
        </p:txBody>
      </p:sp>
      <p:sp>
        <p:nvSpPr>
          <p:cNvPr id="30" name="Text Placeholder 29">
            <a:extLst>
              <a:ext uri="{FF2B5EF4-FFF2-40B4-BE49-F238E27FC236}">
                <a16:creationId xmlns:a16="http://schemas.microsoft.com/office/drawing/2014/main" id="{36F93087-48A3-E448-BA58-5A18AA0ACB86}"/>
              </a:ext>
            </a:extLst>
          </p:cNvPr>
          <p:cNvSpPr>
            <a:spLocks noGrp="1"/>
          </p:cNvSpPr>
          <p:nvPr>
            <p:ph type="body" sz="quarter" idx="13"/>
          </p:nvPr>
        </p:nvSpPr>
        <p:spPr>
          <a:xfrm>
            <a:off x="617538" y="2247900"/>
            <a:ext cx="4386262" cy="4000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269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8ED5-C75D-876C-5D48-3BAEB2E0F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91B63-59F3-220A-D2D9-2D8628CB48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98538-35A5-0B0C-0DC4-0C4CCE2620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9B98D0-C0D5-4573-06C9-D4218FAF1FCE}"/>
              </a:ext>
            </a:extLst>
          </p:cNvPr>
          <p:cNvSpPr>
            <a:spLocks noGrp="1"/>
          </p:cNvSpPr>
          <p:nvPr>
            <p:ph type="dt" sz="half" idx="10"/>
          </p:nvPr>
        </p:nvSpPr>
        <p:spPr/>
        <p:txBody>
          <a:bodyPr/>
          <a:lstStyle/>
          <a:p>
            <a:fld id="{A37F968A-EC46-A44B-ADE5-CEDF631EFA2E}" type="datetimeFigureOut">
              <a:rPr lang="en-US" smtClean="0"/>
              <a:t>8/28/2025</a:t>
            </a:fld>
            <a:endParaRPr lang="en-US"/>
          </a:p>
        </p:txBody>
      </p:sp>
      <p:sp>
        <p:nvSpPr>
          <p:cNvPr id="6" name="Footer Placeholder 5">
            <a:extLst>
              <a:ext uri="{FF2B5EF4-FFF2-40B4-BE49-F238E27FC236}">
                <a16:creationId xmlns:a16="http://schemas.microsoft.com/office/drawing/2014/main" id="{E69F380D-582D-5143-1C28-B0E67DA73C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2C725D-7F4F-F3BB-66E3-F94EDC85FD97}"/>
              </a:ext>
            </a:extLst>
          </p:cNvPr>
          <p:cNvSpPr>
            <a:spLocks noGrp="1"/>
          </p:cNvSpPr>
          <p:nvPr>
            <p:ph type="sldNum" sz="quarter" idx="12"/>
          </p:nvPr>
        </p:nvSpPr>
        <p:spPr/>
        <p:txBody>
          <a:bodyPr/>
          <a:lstStyle/>
          <a:p>
            <a:fld id="{5534E76B-4912-FE49-B125-6D5D885DA0E0}" type="slidenum">
              <a:rPr lang="en-US" smtClean="0"/>
              <a:t>‹#›</a:t>
            </a:fld>
            <a:endParaRPr lang="en-US"/>
          </a:p>
        </p:txBody>
      </p:sp>
    </p:spTree>
    <p:extLst>
      <p:ext uri="{BB962C8B-B14F-4D97-AF65-F5344CB8AC3E}">
        <p14:creationId xmlns:p14="http://schemas.microsoft.com/office/powerpoint/2010/main" val="1311488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1C789-B8D9-D2BA-3951-2200DBC5478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9D0E171-4FC3-205A-7EBA-8B0C303B1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5CBB80-F4D5-7595-F58C-C7BB1DFAA4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6B9736-9C85-08C8-2CBD-B078093AC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E963D4-6572-AAB0-A123-36C3272A3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F2C069-DC1C-0A85-A214-DB09BE97D4B4}"/>
              </a:ext>
            </a:extLst>
          </p:cNvPr>
          <p:cNvSpPr>
            <a:spLocks noGrp="1"/>
          </p:cNvSpPr>
          <p:nvPr>
            <p:ph type="dt" sz="half" idx="10"/>
          </p:nvPr>
        </p:nvSpPr>
        <p:spPr/>
        <p:txBody>
          <a:bodyPr/>
          <a:lstStyle/>
          <a:p>
            <a:fld id="{A37F968A-EC46-A44B-ADE5-CEDF631EFA2E}" type="datetimeFigureOut">
              <a:rPr lang="en-US" smtClean="0"/>
              <a:t>8/28/2025</a:t>
            </a:fld>
            <a:endParaRPr lang="en-US"/>
          </a:p>
        </p:txBody>
      </p:sp>
      <p:sp>
        <p:nvSpPr>
          <p:cNvPr id="8" name="Footer Placeholder 7">
            <a:extLst>
              <a:ext uri="{FF2B5EF4-FFF2-40B4-BE49-F238E27FC236}">
                <a16:creationId xmlns:a16="http://schemas.microsoft.com/office/drawing/2014/main" id="{5A51CCBC-4180-F5CF-29F5-1E2DAF8EDB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DA14676-D6D6-B1D1-35E2-3E3BAF1B4628}"/>
              </a:ext>
            </a:extLst>
          </p:cNvPr>
          <p:cNvSpPr>
            <a:spLocks noGrp="1"/>
          </p:cNvSpPr>
          <p:nvPr>
            <p:ph type="sldNum" sz="quarter" idx="12"/>
          </p:nvPr>
        </p:nvSpPr>
        <p:spPr/>
        <p:txBody>
          <a:bodyPr/>
          <a:lstStyle/>
          <a:p>
            <a:fld id="{5534E76B-4912-FE49-B125-6D5D885DA0E0}" type="slidenum">
              <a:rPr lang="en-US" smtClean="0"/>
              <a:t>‹#›</a:t>
            </a:fld>
            <a:endParaRPr lang="en-US"/>
          </a:p>
        </p:txBody>
      </p:sp>
    </p:spTree>
    <p:extLst>
      <p:ext uri="{BB962C8B-B14F-4D97-AF65-F5344CB8AC3E}">
        <p14:creationId xmlns:p14="http://schemas.microsoft.com/office/powerpoint/2010/main" val="80896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2F384-C324-5989-72B1-2ABF0CF131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86B31D-FEEA-5019-D713-DA20421A45A2}"/>
              </a:ext>
            </a:extLst>
          </p:cNvPr>
          <p:cNvSpPr>
            <a:spLocks noGrp="1"/>
          </p:cNvSpPr>
          <p:nvPr>
            <p:ph type="dt" sz="half" idx="10"/>
          </p:nvPr>
        </p:nvSpPr>
        <p:spPr/>
        <p:txBody>
          <a:bodyPr/>
          <a:lstStyle/>
          <a:p>
            <a:fld id="{A37F968A-EC46-A44B-ADE5-CEDF631EFA2E}" type="datetimeFigureOut">
              <a:rPr lang="en-US" smtClean="0"/>
              <a:t>8/28/2025</a:t>
            </a:fld>
            <a:endParaRPr lang="en-US"/>
          </a:p>
        </p:txBody>
      </p:sp>
      <p:sp>
        <p:nvSpPr>
          <p:cNvPr id="4" name="Footer Placeholder 3">
            <a:extLst>
              <a:ext uri="{FF2B5EF4-FFF2-40B4-BE49-F238E27FC236}">
                <a16:creationId xmlns:a16="http://schemas.microsoft.com/office/drawing/2014/main" id="{C1564B24-A07F-57B3-47CE-A02D105A7B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277676E-2F30-A1F3-D7E5-F1958091DCF0}"/>
              </a:ext>
            </a:extLst>
          </p:cNvPr>
          <p:cNvSpPr>
            <a:spLocks noGrp="1"/>
          </p:cNvSpPr>
          <p:nvPr>
            <p:ph type="sldNum" sz="quarter" idx="12"/>
          </p:nvPr>
        </p:nvSpPr>
        <p:spPr/>
        <p:txBody>
          <a:bodyPr/>
          <a:lstStyle/>
          <a:p>
            <a:fld id="{5534E76B-4912-FE49-B125-6D5D885DA0E0}" type="slidenum">
              <a:rPr lang="en-US" smtClean="0"/>
              <a:t>‹#›</a:t>
            </a:fld>
            <a:endParaRPr lang="en-US"/>
          </a:p>
        </p:txBody>
      </p:sp>
    </p:spTree>
    <p:extLst>
      <p:ext uri="{BB962C8B-B14F-4D97-AF65-F5344CB8AC3E}">
        <p14:creationId xmlns:p14="http://schemas.microsoft.com/office/powerpoint/2010/main" val="2039526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887F7D-22D8-2427-77C3-6F0371448B90}"/>
              </a:ext>
            </a:extLst>
          </p:cNvPr>
          <p:cNvSpPr>
            <a:spLocks noGrp="1"/>
          </p:cNvSpPr>
          <p:nvPr>
            <p:ph type="title"/>
          </p:nvPr>
        </p:nvSpPr>
        <p:spPr>
          <a:xfrm>
            <a:off x="618008" y="609600"/>
            <a:ext cx="10964392" cy="660632"/>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D8D8FC6B-EE33-4918-2EEE-FEBB413FF55D}"/>
              </a:ext>
            </a:extLst>
          </p:cNvPr>
          <p:cNvSpPr>
            <a:spLocks noGrp="1"/>
          </p:cNvSpPr>
          <p:nvPr>
            <p:ph type="body" idx="1"/>
          </p:nvPr>
        </p:nvSpPr>
        <p:spPr>
          <a:xfrm>
            <a:off x="618008" y="1535716"/>
            <a:ext cx="10964392" cy="385499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44F565CF-B596-A41E-46B8-6E4C68BD53BD}"/>
              </a:ext>
            </a:extLst>
          </p:cNvPr>
          <p:cNvSpPr>
            <a:spLocks noGrp="1"/>
          </p:cNvSpPr>
          <p:nvPr>
            <p:ph type="sldNum" sz="quarter" idx="4"/>
          </p:nvPr>
        </p:nvSpPr>
        <p:spPr>
          <a:xfrm>
            <a:off x="8830792" y="6000234"/>
            <a:ext cx="2743200" cy="365125"/>
          </a:xfrm>
          <a:prstGeom prst="rect">
            <a:avLst/>
          </a:prstGeom>
        </p:spPr>
        <p:txBody>
          <a:bodyPr vert="horz" lIns="0" tIns="0" rIns="0" bIns="0" rtlCol="0" anchor="ctr"/>
          <a:lstStyle>
            <a:lvl1pPr algn="r">
              <a:defRPr sz="900">
                <a:solidFill>
                  <a:schemeClr val="accent5"/>
                </a:solidFill>
                <a:latin typeface="Univers LT 55" panose="02000503040000020003" pitchFamily="2" charset="0"/>
              </a:defRPr>
            </a:lvl1pPr>
          </a:lstStyle>
          <a:p>
            <a:fld id="{5534E76B-4912-FE49-B125-6D5D885DA0E0}" type="slidenum">
              <a:rPr lang="en-US" smtClean="0"/>
              <a:pPr/>
              <a:t>‹#›</a:t>
            </a:fld>
            <a:endParaRPr lang="en-US" dirty="0"/>
          </a:p>
        </p:txBody>
      </p:sp>
      <p:sp>
        <p:nvSpPr>
          <p:cNvPr id="4" name="Date Placeholder 3">
            <a:extLst>
              <a:ext uri="{FF2B5EF4-FFF2-40B4-BE49-F238E27FC236}">
                <a16:creationId xmlns:a16="http://schemas.microsoft.com/office/drawing/2014/main" id="{2814F649-A8CA-837F-EAB0-2B5089BD1207}"/>
              </a:ext>
            </a:extLst>
          </p:cNvPr>
          <p:cNvSpPr>
            <a:spLocks noGrp="1"/>
          </p:cNvSpPr>
          <p:nvPr>
            <p:ph type="dt" sz="half" idx="2"/>
          </p:nvPr>
        </p:nvSpPr>
        <p:spPr>
          <a:xfrm>
            <a:off x="618008" y="5883275"/>
            <a:ext cx="2743200" cy="365125"/>
          </a:xfrm>
          <a:prstGeom prst="rect">
            <a:avLst/>
          </a:prstGeom>
        </p:spPr>
        <p:txBody>
          <a:bodyPr vert="horz" lIns="0" tIns="0" rIns="0" bIns="0" rtlCol="0" anchor="ctr"/>
          <a:lstStyle>
            <a:lvl1pPr algn="l">
              <a:defRPr sz="1200" b="1" i="0">
                <a:solidFill>
                  <a:schemeClr val="tx2"/>
                </a:solidFill>
                <a:latin typeface="Univers LT Std 45 Light" panose="020B0403020202020204" pitchFamily="34" charset="0"/>
              </a:defRPr>
            </a:lvl1pPr>
          </a:lstStyle>
          <a:p>
            <a:fld id="{A37F968A-EC46-A44B-ADE5-CEDF631EFA2E}" type="datetimeFigureOut">
              <a:rPr lang="en-US" smtClean="0"/>
              <a:pPr/>
              <a:t>8/28/2025</a:t>
            </a:fld>
            <a:endParaRPr lang="en-US" dirty="0"/>
          </a:p>
        </p:txBody>
      </p:sp>
    </p:spTree>
    <p:extLst>
      <p:ext uri="{BB962C8B-B14F-4D97-AF65-F5344CB8AC3E}">
        <p14:creationId xmlns:p14="http://schemas.microsoft.com/office/powerpoint/2010/main" val="3605642260"/>
      </p:ext>
    </p:extLst>
  </p:cSld>
  <p:clrMap bg1="lt1" tx1="dk1" bg2="lt2" tx2="dk2" accent1="accent1" accent2="accent2" accent3="accent3" accent4="accent4" accent5="accent5" accent6="accent6" hlink="hlink" folHlink="folHlink"/>
  <p:sldLayoutIdLst>
    <p:sldLayoutId id="2147483650" r:id="rId1"/>
    <p:sldLayoutId id="2147483657" r:id="rId2"/>
    <p:sldLayoutId id="2147483658" r:id="rId3"/>
    <p:sldLayoutId id="2147483659" r:id="rId4"/>
    <p:sldLayoutId id="2147483651" r:id="rId5"/>
    <p:sldLayoutId id="2147483649" r:id="rId6"/>
    <p:sldLayoutId id="2147483652" r:id="rId7"/>
    <p:sldLayoutId id="2147483653" r:id="rId8"/>
    <p:sldLayoutId id="2147483654" r:id="rId9"/>
    <p:sldLayoutId id="2147483655" r:id="rId10"/>
    <p:sldLayoutId id="2147483656" r:id="rId11"/>
  </p:sldLayoutIdLst>
  <p:txStyles>
    <p:titleStyle>
      <a:lvl1pPr algn="l" defTabSz="914400" rtl="0" eaLnBrk="1" latinLnBrk="0" hangingPunct="1">
        <a:lnSpc>
          <a:spcPct val="100000"/>
        </a:lnSpc>
        <a:spcBef>
          <a:spcPct val="0"/>
        </a:spcBef>
        <a:buNone/>
        <a:defRPr sz="3600" b="0" i="0" kern="1200">
          <a:solidFill>
            <a:schemeClr val="tx1"/>
          </a:solidFill>
          <a:latin typeface="Gotham Medium" panose="02000604030000020004" pitchFamily="2" charset="0"/>
          <a:ea typeface="+mj-ea"/>
          <a:cs typeface="+mj-cs"/>
        </a:defRPr>
      </a:lvl1pPr>
    </p:titleStyle>
    <p:bodyStyle>
      <a:lvl1pPr marL="320040" indent="-32004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nivers LT 55" panose="0200050304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1"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accent1"/>
          </a:solidFill>
          <a:latin typeface="Garamond" panose="02020404030301010803" pitchFamily="18" charset="0"/>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nivers LT 55" panose="020005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nivers LT 55" panose="020005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568" userDrawn="1">
          <p15:clr>
            <a:srgbClr val="F26B43"/>
          </p15:clr>
        </p15:guide>
        <p15:guide id="3" pos="3840" userDrawn="1">
          <p15:clr>
            <a:srgbClr val="F26B43"/>
          </p15:clr>
        </p15:guide>
        <p15:guide id="4" pos="2112" userDrawn="1">
          <p15:clr>
            <a:srgbClr val="F26B43"/>
          </p15:clr>
        </p15:guide>
        <p15:guide id="5" pos="384" userDrawn="1">
          <p15:clr>
            <a:srgbClr val="F26B43"/>
          </p15:clr>
        </p15:guide>
        <p15:guide id="6" pos="7296" userDrawn="1">
          <p15:clr>
            <a:srgbClr val="F26B43"/>
          </p15:clr>
        </p15:guide>
        <p15:guide id="7" orient="horz" pos="1416" userDrawn="1">
          <p15:clr>
            <a:srgbClr val="F26B43"/>
          </p15:clr>
        </p15:guide>
        <p15:guide id="8" orient="horz" pos="2904" userDrawn="1">
          <p15:clr>
            <a:srgbClr val="F26B43"/>
          </p15:clr>
        </p15:guide>
        <p15:guide id="9" orient="horz" pos="384" userDrawn="1">
          <p15:clr>
            <a:srgbClr val="F26B43"/>
          </p15:clr>
        </p15:guide>
        <p15:guide id="10"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D8E89A9-EC53-4115-914E-FD3B261D6D26}"/>
              </a:ext>
            </a:extLst>
          </p:cNvPr>
          <p:cNvPicPr>
            <a:picLocks noGrp="1" noChangeAspect="1"/>
          </p:cNvPicPr>
          <p:nvPr>
            <p:ph type="pic" idx="1"/>
          </p:nvPr>
        </p:nvPicPr>
        <p:blipFill>
          <a:blip r:embed="rId2"/>
          <a:srcRect t="6857" b="6857"/>
          <a:stretch/>
        </p:blipFill>
        <p:spPr>
          <a:xfrm>
            <a:off x="0" y="0"/>
            <a:ext cx="12192000" cy="6858000"/>
          </a:xfrm>
        </p:spPr>
      </p:pic>
      <p:pic>
        <p:nvPicPr>
          <p:cNvPr id="2" name="Picture 1">
            <a:extLst>
              <a:ext uri="{FF2B5EF4-FFF2-40B4-BE49-F238E27FC236}">
                <a16:creationId xmlns:a16="http://schemas.microsoft.com/office/drawing/2014/main" id="{5005E25E-BA12-8619-02C9-2D98D8D882CB}"/>
              </a:ext>
            </a:extLst>
          </p:cNvPr>
          <p:cNvPicPr>
            <a:picLocks noChangeAspect="1"/>
          </p:cNvPicPr>
          <p:nvPr/>
        </p:nvPicPr>
        <p:blipFill>
          <a:blip r:embed="rId3"/>
          <a:stretch>
            <a:fillRect/>
          </a:stretch>
        </p:blipFill>
        <p:spPr>
          <a:xfrm>
            <a:off x="0" y="0"/>
            <a:ext cx="12192000" cy="6858000"/>
          </a:xfrm>
          <a:prstGeom prst="rect">
            <a:avLst/>
          </a:prstGeom>
          <a:ln>
            <a:solidFill>
              <a:srgbClr val="FFFFFF"/>
            </a:solidFill>
          </a:ln>
        </p:spPr>
      </p:pic>
      <p:pic>
        <p:nvPicPr>
          <p:cNvPr id="21" name="Picture 20" descr="A white text on a black background&#10;&#10;Description automatically generated">
            <a:extLst>
              <a:ext uri="{FF2B5EF4-FFF2-40B4-BE49-F238E27FC236}">
                <a16:creationId xmlns:a16="http://schemas.microsoft.com/office/drawing/2014/main" id="{5D85D673-5C29-BCD2-6180-C847BDC52AA8}"/>
              </a:ext>
            </a:extLst>
          </p:cNvPr>
          <p:cNvPicPr>
            <a:picLocks noChangeAspect="1"/>
          </p:cNvPicPr>
          <p:nvPr/>
        </p:nvPicPr>
        <p:blipFill>
          <a:blip r:embed="rId4"/>
          <a:stretch>
            <a:fillRect/>
          </a:stretch>
        </p:blipFill>
        <p:spPr>
          <a:xfrm>
            <a:off x="1641755" y="2436104"/>
            <a:ext cx="8908490" cy="1985793"/>
          </a:xfrm>
          <a:prstGeom prst="rect">
            <a:avLst/>
          </a:prstGeom>
        </p:spPr>
      </p:pic>
      <p:sp>
        <p:nvSpPr>
          <p:cNvPr id="3" name="Title 2">
            <a:extLst>
              <a:ext uri="{FF2B5EF4-FFF2-40B4-BE49-F238E27FC236}">
                <a16:creationId xmlns:a16="http://schemas.microsoft.com/office/drawing/2014/main" id="{1C286EA7-169F-EB43-D761-45BA8D7AC4BF}"/>
              </a:ext>
            </a:extLst>
          </p:cNvPr>
          <p:cNvSpPr>
            <a:spLocks noGrp="1"/>
          </p:cNvSpPr>
          <p:nvPr>
            <p:ph type="title"/>
          </p:nvPr>
        </p:nvSpPr>
        <p:spPr>
          <a:xfrm>
            <a:off x="575144" y="5194591"/>
            <a:ext cx="10964392" cy="660632"/>
          </a:xfrm>
        </p:spPr>
        <p:txBody>
          <a:bodyPr/>
          <a:lstStyle/>
          <a:p>
            <a:r>
              <a:rPr lang="en-US" dirty="0"/>
              <a:t> </a:t>
            </a:r>
            <a:r>
              <a:rPr lang="en-US" dirty="0" err="1"/>
              <a:t>BODstander</a:t>
            </a:r>
            <a:endParaRPr lang="en-US" dirty="0"/>
          </a:p>
        </p:txBody>
      </p:sp>
    </p:spTree>
    <p:extLst>
      <p:ext uri="{BB962C8B-B14F-4D97-AF65-F5344CB8AC3E}">
        <p14:creationId xmlns:p14="http://schemas.microsoft.com/office/powerpoint/2010/main" val="4042405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AA6C-5CAB-1602-B9CE-BE140E0A42F0}"/>
              </a:ext>
            </a:extLst>
          </p:cNvPr>
          <p:cNvSpPr>
            <a:spLocks noGrp="1"/>
          </p:cNvSpPr>
          <p:nvPr>
            <p:ph type="title"/>
          </p:nvPr>
        </p:nvSpPr>
        <p:spPr>
          <a:xfrm>
            <a:off x="313208" y="701433"/>
            <a:ext cx="11878792" cy="796047"/>
          </a:xfrm>
        </p:spPr>
        <p:txBody>
          <a:bodyPr>
            <a:normAutofit/>
          </a:bodyPr>
          <a:lstStyle/>
          <a:p>
            <a:r>
              <a:rPr lang="en-US" sz="4800" dirty="0"/>
              <a:t>Factors Affecting Bystander Intervention</a:t>
            </a:r>
          </a:p>
        </p:txBody>
      </p:sp>
      <p:sp>
        <p:nvSpPr>
          <p:cNvPr id="3" name="Text Placeholder 2">
            <a:extLst>
              <a:ext uri="{FF2B5EF4-FFF2-40B4-BE49-F238E27FC236}">
                <a16:creationId xmlns:a16="http://schemas.microsoft.com/office/drawing/2014/main" id="{588B983F-E906-7489-1773-117C7D5CC0EC}"/>
              </a:ext>
            </a:extLst>
          </p:cNvPr>
          <p:cNvSpPr>
            <a:spLocks noGrp="1"/>
          </p:cNvSpPr>
          <p:nvPr>
            <p:ph type="body" sz="quarter" idx="10"/>
          </p:nvPr>
        </p:nvSpPr>
        <p:spPr>
          <a:xfrm>
            <a:off x="3275361" y="1905000"/>
            <a:ext cx="5954486" cy="3396343"/>
          </a:xfrm>
        </p:spPr>
        <p:txBody>
          <a:bodyPr>
            <a:normAutofit/>
          </a:bodyPr>
          <a:lstStyle/>
          <a:p>
            <a:pPr marL="457200" indent="-457200" algn="l">
              <a:buFont typeface="Arial" panose="020B0604020202020204" pitchFamily="34" charset="0"/>
              <a:buChar char="•"/>
            </a:pPr>
            <a:r>
              <a:rPr lang="en-US" dirty="0"/>
              <a:t>Group Size</a:t>
            </a:r>
          </a:p>
          <a:p>
            <a:pPr marL="457200" indent="-457200" algn="l">
              <a:buFont typeface="Arial" panose="020B0604020202020204" pitchFamily="34" charset="0"/>
              <a:buChar char="•"/>
            </a:pPr>
            <a:r>
              <a:rPr lang="en-US" dirty="0"/>
              <a:t>Ability to Recognize the Situation </a:t>
            </a:r>
          </a:p>
          <a:p>
            <a:pPr marL="457200" indent="-457200" algn="l">
              <a:buFont typeface="Arial" panose="020B0604020202020204" pitchFamily="34" charset="0"/>
              <a:buChar char="•"/>
            </a:pPr>
            <a:r>
              <a:rPr lang="en-US" dirty="0"/>
              <a:t>Being Directly Asked to Intervene in a Specific Way</a:t>
            </a:r>
          </a:p>
          <a:p>
            <a:pPr marL="457200" indent="-457200" algn="l">
              <a:buFont typeface="Arial" panose="020B0604020202020204" pitchFamily="34" charset="0"/>
              <a:buChar char="•"/>
            </a:pPr>
            <a:r>
              <a:rPr lang="en-US" dirty="0"/>
              <a:t>Having Seen Prosocial Interventions Role-Modeled</a:t>
            </a:r>
          </a:p>
          <a:p>
            <a:endParaRPr lang="en-US" dirty="0"/>
          </a:p>
        </p:txBody>
      </p:sp>
    </p:spTree>
    <p:extLst>
      <p:ext uri="{BB962C8B-B14F-4D97-AF65-F5344CB8AC3E}">
        <p14:creationId xmlns:p14="http://schemas.microsoft.com/office/powerpoint/2010/main" val="916504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863EB-82B3-0091-3B98-589C8E988A68}"/>
              </a:ext>
            </a:extLst>
          </p:cNvPr>
          <p:cNvSpPr>
            <a:spLocks noGrp="1"/>
          </p:cNvSpPr>
          <p:nvPr>
            <p:ph type="title"/>
          </p:nvPr>
        </p:nvSpPr>
        <p:spPr>
          <a:xfrm>
            <a:off x="480128" y="462234"/>
            <a:ext cx="10964392" cy="796047"/>
          </a:xfrm>
        </p:spPr>
        <p:txBody>
          <a:bodyPr>
            <a:noAutofit/>
          </a:bodyPr>
          <a:lstStyle/>
          <a:p>
            <a:r>
              <a:rPr lang="en-US" sz="6600" dirty="0"/>
              <a:t>Deciding to Intervene</a:t>
            </a:r>
          </a:p>
        </p:txBody>
      </p:sp>
      <p:pic>
        <p:nvPicPr>
          <p:cNvPr id="4" name="Picture 3">
            <a:extLst>
              <a:ext uri="{FF2B5EF4-FFF2-40B4-BE49-F238E27FC236}">
                <a16:creationId xmlns:a16="http://schemas.microsoft.com/office/drawing/2014/main" id="{28983353-5A98-117E-FC13-37ACF7CCB7A5}"/>
              </a:ext>
            </a:extLst>
          </p:cNvPr>
          <p:cNvPicPr>
            <a:picLocks noChangeAspect="1"/>
          </p:cNvPicPr>
          <p:nvPr/>
        </p:nvPicPr>
        <p:blipFill>
          <a:blip r:embed="rId3"/>
          <a:stretch>
            <a:fillRect/>
          </a:stretch>
        </p:blipFill>
        <p:spPr>
          <a:xfrm>
            <a:off x="3352562" y="3157704"/>
            <a:ext cx="5486876" cy="542591"/>
          </a:xfrm>
          <a:prstGeom prst="rect">
            <a:avLst/>
          </a:prstGeom>
        </p:spPr>
      </p:pic>
      <p:grpSp>
        <p:nvGrpSpPr>
          <p:cNvPr id="5" name="Group 4">
            <a:extLst>
              <a:ext uri="{FF2B5EF4-FFF2-40B4-BE49-F238E27FC236}">
                <a16:creationId xmlns:a16="http://schemas.microsoft.com/office/drawing/2014/main" id="{1F37E045-F922-2F02-E713-F802495C933A}"/>
              </a:ext>
            </a:extLst>
          </p:cNvPr>
          <p:cNvGrpSpPr/>
          <p:nvPr/>
        </p:nvGrpSpPr>
        <p:grpSpPr>
          <a:xfrm>
            <a:off x="2876582" y="1633373"/>
            <a:ext cx="6171483" cy="4133843"/>
            <a:chOff x="1069975" y="914400"/>
            <a:chExt cx="6858000" cy="4859338"/>
          </a:xfrm>
        </p:grpSpPr>
        <p:sp>
          <p:nvSpPr>
            <p:cNvPr id="6" name="AutoShape 7">
              <a:extLst>
                <a:ext uri="{FF2B5EF4-FFF2-40B4-BE49-F238E27FC236}">
                  <a16:creationId xmlns:a16="http://schemas.microsoft.com/office/drawing/2014/main" id="{AB1425CD-432B-8AE7-25A2-584E009FBC34}"/>
                </a:ext>
              </a:extLst>
            </p:cNvPr>
            <p:cNvSpPr/>
            <p:nvPr/>
          </p:nvSpPr>
          <p:spPr bwMode="auto">
            <a:xfrm>
              <a:off x="1069975" y="914400"/>
              <a:ext cx="6858000" cy="4859338"/>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alpha val="75000"/>
              </a:schemeClr>
            </a:solidFill>
            <a:ln w="17780" cap="rnd">
              <a:solidFill>
                <a:schemeClr val="accent1">
                  <a:lumMod val="75000"/>
                </a:schemeClr>
              </a:solidFill>
              <a:prstDash val="solid"/>
              <a:headEnd/>
              <a:tailEnd/>
            </a:ln>
            <a:effectLst>
              <a:outerShdw blurRad="50800" dist="38100" dir="2700000" sx="101000" sy="101000" algn="tl" rotWithShape="0">
                <a:srgbClr val="000000">
                  <a:alpha val="43000"/>
                </a:srgbClr>
              </a:outerShdw>
            </a:effectLst>
          </p:spPr>
          <p:style>
            <a:lnRef idx="2">
              <a:schemeClr val="accent6">
                <a:shade val="50000"/>
              </a:schemeClr>
            </a:lnRef>
            <a:fillRef idx="1">
              <a:schemeClr val="accent6"/>
            </a:fillRef>
            <a:effectRef idx="0">
              <a:schemeClr val="accent6"/>
            </a:effectRef>
            <a:fontRef idx="minor">
              <a:schemeClr val="lt1"/>
            </a:fontRef>
          </p:style>
          <p:txBody>
            <a:bodyPr wrap="none" anchor="ctr">
              <a:flatTx/>
            </a:bodyPr>
            <a:lstStyle/>
            <a:p>
              <a:pPr algn="ctr">
                <a:defRPr/>
              </a:pPr>
              <a:endParaRPr lang="en-US"/>
            </a:p>
          </p:txBody>
        </p:sp>
        <p:sp>
          <p:nvSpPr>
            <p:cNvPr id="7" name="Text Box 9">
              <a:extLst>
                <a:ext uri="{FF2B5EF4-FFF2-40B4-BE49-F238E27FC236}">
                  <a16:creationId xmlns:a16="http://schemas.microsoft.com/office/drawing/2014/main" id="{C28C9926-29FD-55CE-2A2B-B073E494129D}"/>
                </a:ext>
              </a:extLst>
            </p:cNvPr>
            <p:cNvSpPr txBox="1">
              <a:spLocks noChangeArrowheads="1"/>
            </p:cNvSpPr>
            <p:nvPr/>
          </p:nvSpPr>
          <p:spPr bwMode="auto">
            <a:xfrm>
              <a:off x="3935412" y="1239785"/>
              <a:ext cx="1257969" cy="470330"/>
            </a:xfrm>
            <a:prstGeom prst="rect">
              <a:avLst/>
            </a:prstGeom>
            <a:noFill/>
            <a:ln>
              <a:noFill/>
            </a:ln>
            <a:effectLst/>
          </p:spPr>
          <p:txBody>
            <a:bodyPr wrap="none">
              <a:spAutoFit/>
            </a:bodyPr>
            <a:lstStyle/>
            <a:p>
              <a:pPr>
                <a:defRPr/>
              </a:pPr>
              <a:r>
                <a:rPr lang="en-US" sz="2000" b="1" dirty="0">
                  <a:solidFill>
                    <a:srgbClr val="FEFFFC"/>
                  </a:solidFill>
                  <a:latin typeface="Times New Roman" charset="0"/>
                  <a:ea typeface="ＭＳ Ｐゴシック" charset="0"/>
                </a:rPr>
                <a:t>Close up</a:t>
              </a:r>
            </a:p>
          </p:txBody>
        </p:sp>
        <p:sp>
          <p:nvSpPr>
            <p:cNvPr id="8" name="Text Box 10">
              <a:extLst>
                <a:ext uri="{FF2B5EF4-FFF2-40B4-BE49-F238E27FC236}">
                  <a16:creationId xmlns:a16="http://schemas.microsoft.com/office/drawing/2014/main" id="{EBE71F6A-E51E-2F69-7452-96A57C6F60DD}"/>
                </a:ext>
              </a:extLst>
            </p:cNvPr>
            <p:cNvSpPr txBox="1">
              <a:spLocks noChangeArrowheads="1"/>
            </p:cNvSpPr>
            <p:nvPr/>
          </p:nvSpPr>
          <p:spPr bwMode="auto">
            <a:xfrm>
              <a:off x="4019374" y="4854844"/>
              <a:ext cx="1090526" cy="470330"/>
            </a:xfrm>
            <a:prstGeom prst="rect">
              <a:avLst/>
            </a:prstGeom>
            <a:noFill/>
            <a:ln>
              <a:noFill/>
            </a:ln>
            <a:effectLst/>
          </p:spPr>
          <p:txBody>
            <a:bodyPr wrap="none">
              <a:spAutoFit/>
            </a:bodyPr>
            <a:lstStyle/>
            <a:p>
              <a:pPr>
                <a:defRPr/>
              </a:pPr>
              <a:r>
                <a:rPr lang="en-US" sz="2000" b="1" dirty="0">
                  <a:solidFill>
                    <a:schemeClr val="bg1"/>
                  </a:solidFill>
                  <a:latin typeface="Times New Roman" charset="0"/>
                  <a:ea typeface="ＭＳ Ｐゴシック" charset="0"/>
                </a:rPr>
                <a:t>Distant</a:t>
              </a:r>
            </a:p>
          </p:txBody>
        </p:sp>
        <p:sp>
          <p:nvSpPr>
            <p:cNvPr id="9" name="Text Box 11">
              <a:extLst>
                <a:ext uri="{FF2B5EF4-FFF2-40B4-BE49-F238E27FC236}">
                  <a16:creationId xmlns:a16="http://schemas.microsoft.com/office/drawing/2014/main" id="{5B774888-9B9B-9DF7-CB40-B725BBC30734}"/>
                </a:ext>
              </a:extLst>
            </p:cNvPr>
            <p:cNvSpPr txBox="1">
              <a:spLocks noChangeArrowheads="1"/>
            </p:cNvSpPr>
            <p:nvPr/>
          </p:nvSpPr>
          <p:spPr bwMode="auto">
            <a:xfrm>
              <a:off x="1447800" y="3136197"/>
              <a:ext cx="917737" cy="470330"/>
            </a:xfrm>
            <a:prstGeom prst="rect">
              <a:avLst/>
            </a:prstGeom>
            <a:noFill/>
            <a:ln>
              <a:noFill/>
            </a:ln>
            <a:effectLst/>
          </p:spPr>
          <p:txBody>
            <a:bodyPr wrap="none">
              <a:spAutoFit/>
            </a:bodyPr>
            <a:lstStyle/>
            <a:p>
              <a:pPr>
                <a:defRPr/>
              </a:pPr>
              <a:r>
                <a:rPr lang="en-US" sz="2000" b="1" dirty="0">
                  <a:solidFill>
                    <a:schemeClr val="bg1"/>
                  </a:solidFill>
                  <a:latin typeface="Times New Roman" charset="0"/>
                  <a:ea typeface="ＭＳ Ｐゴシック" charset="0"/>
                </a:rPr>
                <a:t>Alone</a:t>
              </a:r>
            </a:p>
          </p:txBody>
        </p:sp>
        <p:sp>
          <p:nvSpPr>
            <p:cNvPr id="10" name="Text Box 12">
              <a:extLst>
                <a:ext uri="{FF2B5EF4-FFF2-40B4-BE49-F238E27FC236}">
                  <a16:creationId xmlns:a16="http://schemas.microsoft.com/office/drawing/2014/main" id="{6DB35A0E-2B78-8C20-CA5B-A114BCEAE12A}"/>
                </a:ext>
              </a:extLst>
            </p:cNvPr>
            <p:cNvSpPr txBox="1">
              <a:spLocks noChangeArrowheads="1"/>
            </p:cNvSpPr>
            <p:nvPr/>
          </p:nvSpPr>
          <p:spPr bwMode="auto">
            <a:xfrm>
              <a:off x="6163817" y="3031235"/>
              <a:ext cx="1646511" cy="470330"/>
            </a:xfrm>
            <a:prstGeom prst="rect">
              <a:avLst/>
            </a:prstGeom>
            <a:noFill/>
            <a:ln>
              <a:noFill/>
            </a:ln>
            <a:effectLst/>
          </p:spPr>
          <p:txBody>
            <a:bodyPr wrap="none">
              <a:spAutoFit/>
            </a:bodyPr>
            <a:lstStyle/>
            <a:p>
              <a:pPr>
                <a:defRPr/>
              </a:pPr>
              <a:r>
                <a:rPr lang="en-US" sz="2000" b="1" dirty="0">
                  <a:solidFill>
                    <a:srgbClr val="FEFFFC"/>
                  </a:solidFill>
                  <a:latin typeface="Times New Roman" charset="0"/>
                  <a:ea typeface="ＭＳ Ｐゴシック" charset="0"/>
                </a:rPr>
                <a:t>With others</a:t>
              </a:r>
            </a:p>
          </p:txBody>
        </p:sp>
        <p:sp>
          <p:nvSpPr>
            <p:cNvPr id="11" name="Text Box 13">
              <a:extLst>
                <a:ext uri="{FF2B5EF4-FFF2-40B4-BE49-F238E27FC236}">
                  <a16:creationId xmlns:a16="http://schemas.microsoft.com/office/drawing/2014/main" id="{920F789D-8A45-52DA-AFF6-54ACF9EEE09E}"/>
                </a:ext>
              </a:extLst>
            </p:cNvPr>
            <p:cNvSpPr txBox="1">
              <a:spLocks noChangeArrowheads="1"/>
            </p:cNvSpPr>
            <p:nvPr/>
          </p:nvSpPr>
          <p:spPr bwMode="auto">
            <a:xfrm>
              <a:off x="6741523" y="4824067"/>
              <a:ext cx="1006803" cy="506508"/>
            </a:xfrm>
            <a:prstGeom prst="rect">
              <a:avLst/>
            </a:prstGeom>
            <a:noFill/>
            <a:ln>
              <a:noFill/>
            </a:ln>
            <a:effectLst/>
          </p:spPr>
          <p:txBody>
            <a:bodyPr wrap="none">
              <a:spAutoFit/>
            </a:bodyPr>
            <a:lstStyle/>
            <a:p>
              <a:pPr>
                <a:defRPr/>
              </a:pPr>
              <a:r>
                <a:rPr lang="en-US" sz="2200" b="1" dirty="0">
                  <a:solidFill>
                    <a:schemeClr val="bg1"/>
                  </a:solidFill>
                  <a:latin typeface="Times New Roman" charset="0"/>
                  <a:ea typeface="ＭＳ Ｐゴシック" charset="0"/>
                </a:rPr>
                <a:t>Safest</a:t>
              </a:r>
            </a:p>
          </p:txBody>
        </p:sp>
        <p:sp>
          <p:nvSpPr>
            <p:cNvPr id="12" name="Text Box 14">
              <a:extLst>
                <a:ext uri="{FF2B5EF4-FFF2-40B4-BE49-F238E27FC236}">
                  <a16:creationId xmlns:a16="http://schemas.microsoft.com/office/drawing/2014/main" id="{911F19C7-B320-C9FE-D54B-F1FCDE0C46FA}"/>
                </a:ext>
              </a:extLst>
            </p:cNvPr>
            <p:cNvSpPr txBox="1">
              <a:spLocks noChangeArrowheads="1"/>
            </p:cNvSpPr>
            <p:nvPr/>
          </p:nvSpPr>
          <p:spPr bwMode="auto">
            <a:xfrm>
              <a:off x="1447800" y="1239785"/>
              <a:ext cx="1622248" cy="506508"/>
            </a:xfrm>
            <a:prstGeom prst="rect">
              <a:avLst/>
            </a:prstGeom>
            <a:noFill/>
            <a:ln>
              <a:noFill/>
            </a:ln>
            <a:effectLst/>
          </p:spPr>
          <p:txBody>
            <a:bodyPr wrap="square">
              <a:spAutoFit/>
            </a:bodyPr>
            <a:lstStyle/>
            <a:p>
              <a:pPr>
                <a:defRPr/>
              </a:pPr>
              <a:r>
                <a:rPr lang="en-US" sz="2200" b="1" dirty="0">
                  <a:solidFill>
                    <a:schemeClr val="bg1"/>
                  </a:solidFill>
                  <a:latin typeface="Cambria"/>
                  <a:ea typeface="ＭＳ Ｐゴシック" charset="0"/>
                  <a:cs typeface="Cambria"/>
                </a:rPr>
                <a:t>Least safe</a:t>
              </a:r>
            </a:p>
          </p:txBody>
        </p:sp>
      </p:grpSp>
    </p:spTree>
    <p:extLst>
      <p:ext uri="{BB962C8B-B14F-4D97-AF65-F5344CB8AC3E}">
        <p14:creationId xmlns:p14="http://schemas.microsoft.com/office/powerpoint/2010/main" val="1746327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CE59-CC80-D5B5-B8AB-E35B945181C7}"/>
              </a:ext>
            </a:extLst>
          </p:cNvPr>
          <p:cNvSpPr>
            <a:spLocks noGrp="1"/>
          </p:cNvSpPr>
          <p:nvPr>
            <p:ph type="title"/>
          </p:nvPr>
        </p:nvSpPr>
        <p:spPr>
          <a:xfrm>
            <a:off x="613804" y="949904"/>
            <a:ext cx="10964392" cy="796047"/>
          </a:xfrm>
        </p:spPr>
        <p:txBody>
          <a:bodyPr>
            <a:noAutofit/>
          </a:bodyPr>
          <a:lstStyle/>
          <a:p>
            <a:r>
              <a:rPr lang="en-US" sz="6600" dirty="0" err="1"/>
              <a:t>BODstander</a:t>
            </a:r>
            <a:r>
              <a:rPr lang="en-US" sz="6600" dirty="0"/>
              <a:t> Toolbox</a:t>
            </a:r>
          </a:p>
        </p:txBody>
      </p:sp>
      <p:sp>
        <p:nvSpPr>
          <p:cNvPr id="3" name="Text Placeholder 2">
            <a:extLst>
              <a:ext uri="{FF2B5EF4-FFF2-40B4-BE49-F238E27FC236}">
                <a16:creationId xmlns:a16="http://schemas.microsoft.com/office/drawing/2014/main" id="{B5275564-1606-F7C6-20A6-B5CCD3C7C55F}"/>
              </a:ext>
            </a:extLst>
          </p:cNvPr>
          <p:cNvSpPr>
            <a:spLocks noGrp="1"/>
          </p:cNvSpPr>
          <p:nvPr>
            <p:ph type="body" sz="quarter" idx="10"/>
          </p:nvPr>
        </p:nvSpPr>
        <p:spPr>
          <a:xfrm>
            <a:off x="3352800" y="2111829"/>
            <a:ext cx="5486400" cy="4397828"/>
          </a:xfrm>
        </p:spPr>
        <p:txBody>
          <a:bodyPr>
            <a:normAutofit fontScale="92500" lnSpcReduction="10000"/>
          </a:bodyPr>
          <a:lstStyle/>
          <a:p>
            <a:pPr marL="457200" indent="-457200" algn="l">
              <a:buFont typeface="Arial" panose="020B0604020202020204" pitchFamily="34" charset="0"/>
              <a:buChar char="•"/>
            </a:pPr>
            <a:r>
              <a:rPr lang="en-US" dirty="0"/>
              <a:t> Be a friend</a:t>
            </a:r>
          </a:p>
          <a:p>
            <a:pPr marL="457200" indent="-457200" algn="l">
              <a:buFont typeface="Arial" panose="020B0604020202020204" pitchFamily="34" charset="0"/>
              <a:buChar char="•"/>
            </a:pPr>
            <a:r>
              <a:rPr lang="en-US" dirty="0"/>
              <a:t> Use Humor</a:t>
            </a:r>
          </a:p>
          <a:p>
            <a:pPr marL="457200" indent="-457200" algn="l">
              <a:buFont typeface="Arial" panose="020B0604020202020204" pitchFamily="34" charset="0"/>
              <a:buChar char="•"/>
            </a:pPr>
            <a:r>
              <a:rPr lang="en-US" dirty="0"/>
              <a:t> Interrupt</a:t>
            </a:r>
          </a:p>
          <a:p>
            <a:pPr marL="457200" indent="-457200" algn="l">
              <a:buFont typeface="Arial" panose="020B0604020202020204" pitchFamily="34" charset="0"/>
              <a:buChar char="•"/>
            </a:pPr>
            <a:r>
              <a:rPr lang="en-US" dirty="0"/>
              <a:t> Distract</a:t>
            </a:r>
          </a:p>
          <a:p>
            <a:pPr marL="457200" indent="-457200" algn="l">
              <a:buFont typeface="Arial" panose="020B0604020202020204" pitchFamily="34" charset="0"/>
              <a:buChar char="•"/>
            </a:pPr>
            <a:r>
              <a:rPr lang="en-US" dirty="0"/>
              <a:t> Delegate / Enlist Others</a:t>
            </a:r>
          </a:p>
          <a:p>
            <a:pPr marL="457200" indent="-457200" algn="l">
              <a:buFont typeface="Arial" panose="020B0604020202020204" pitchFamily="34" charset="0"/>
              <a:buChar char="•"/>
            </a:pPr>
            <a:r>
              <a:rPr lang="en-US" dirty="0"/>
              <a:t> Speak for yourself / be direct </a:t>
            </a:r>
          </a:p>
          <a:p>
            <a:pPr marL="457200" indent="-457200" algn="l">
              <a:buFont typeface="Arial" panose="020B0604020202020204" pitchFamily="34" charset="0"/>
              <a:buChar char="•"/>
            </a:pPr>
            <a:r>
              <a:rPr lang="en-US" dirty="0"/>
              <a:t> Refer to authority </a:t>
            </a:r>
          </a:p>
          <a:p>
            <a:pPr marL="457200" indent="-457200" algn="l">
              <a:buFont typeface="Arial" panose="020B0604020202020204" pitchFamily="34" charset="0"/>
              <a:buChar char="•"/>
            </a:pPr>
            <a:r>
              <a:rPr lang="en-US" dirty="0"/>
              <a:t> Use Empathy </a:t>
            </a:r>
          </a:p>
          <a:p>
            <a:pPr marL="457200" indent="-457200" algn="l">
              <a:buFont typeface="Arial" panose="020B0604020202020204" pitchFamily="34" charset="0"/>
              <a:buChar char="•"/>
            </a:pPr>
            <a:r>
              <a:rPr lang="en-US" dirty="0"/>
              <a:t> Start a Conversation </a:t>
            </a:r>
          </a:p>
          <a:p>
            <a:endParaRPr lang="en-US" dirty="0"/>
          </a:p>
        </p:txBody>
      </p:sp>
    </p:spTree>
    <p:extLst>
      <p:ext uri="{BB962C8B-B14F-4D97-AF65-F5344CB8AC3E}">
        <p14:creationId xmlns:p14="http://schemas.microsoft.com/office/powerpoint/2010/main" val="783072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482E-D672-7ECD-A9B6-67AB2709CB66}"/>
              </a:ext>
            </a:extLst>
          </p:cNvPr>
          <p:cNvSpPr>
            <a:spLocks noGrp="1"/>
          </p:cNvSpPr>
          <p:nvPr>
            <p:ph type="title"/>
          </p:nvPr>
        </p:nvSpPr>
        <p:spPr>
          <a:xfrm>
            <a:off x="711776" y="525361"/>
            <a:ext cx="10964392" cy="796047"/>
          </a:xfrm>
        </p:spPr>
        <p:txBody>
          <a:bodyPr>
            <a:normAutofit fontScale="90000"/>
          </a:bodyPr>
          <a:lstStyle/>
          <a:p>
            <a:r>
              <a:rPr lang="en-US" dirty="0"/>
              <a:t>Practice Scenario:</a:t>
            </a:r>
          </a:p>
        </p:txBody>
      </p:sp>
      <p:sp>
        <p:nvSpPr>
          <p:cNvPr id="3" name="Text Placeholder 2">
            <a:extLst>
              <a:ext uri="{FF2B5EF4-FFF2-40B4-BE49-F238E27FC236}">
                <a16:creationId xmlns:a16="http://schemas.microsoft.com/office/drawing/2014/main" id="{9D4D29CD-51CE-888E-CD66-014C6EBC54AE}"/>
              </a:ext>
            </a:extLst>
          </p:cNvPr>
          <p:cNvSpPr>
            <a:spLocks noGrp="1"/>
          </p:cNvSpPr>
          <p:nvPr>
            <p:ph type="body" sz="quarter" idx="10"/>
          </p:nvPr>
        </p:nvSpPr>
        <p:spPr>
          <a:xfrm>
            <a:off x="2558141" y="1427418"/>
            <a:ext cx="8752115" cy="4735286"/>
          </a:xfrm>
        </p:spPr>
        <p:txBody>
          <a:bodyPr>
            <a:normAutofit/>
          </a:bodyPr>
          <a:lstStyle/>
          <a:p>
            <a:pPr algn="l"/>
            <a:r>
              <a:rPr lang="en-US" dirty="0"/>
              <a:t>You have noticed your friend has become more withdrawn and has stopped attending class.  You have asked them to hang out and go eat together in the dining hall, but they have started to turn down your invitations.  You believe your friend may be feeling depressed or anxious.</a:t>
            </a:r>
          </a:p>
          <a:p>
            <a:pPr algn="l"/>
            <a:r>
              <a:rPr lang="en-US" dirty="0"/>
              <a:t> </a:t>
            </a:r>
          </a:p>
          <a:p>
            <a:pPr marL="514350" indent="-514350" algn="l">
              <a:buFont typeface="+mj-lt"/>
              <a:buAutoNum type="arabicPeriod"/>
            </a:pPr>
            <a:r>
              <a:rPr lang="en-US" dirty="0"/>
              <a:t>What were your intervention options? </a:t>
            </a:r>
          </a:p>
          <a:p>
            <a:pPr marL="514350" indent="-514350" algn="l">
              <a:buFont typeface="+mj-lt"/>
              <a:buAutoNum type="arabicPeriod"/>
            </a:pPr>
            <a:r>
              <a:rPr lang="en-US" dirty="0"/>
              <a:t>What did you decide to do to intervene? </a:t>
            </a:r>
          </a:p>
          <a:p>
            <a:pPr marL="514350" indent="-514350" algn="l">
              <a:buFont typeface="+mj-lt"/>
              <a:buAutoNum type="arabicPeriod"/>
            </a:pPr>
            <a:r>
              <a:rPr lang="en-US" dirty="0"/>
              <a:t>What factored into your decision-making process? </a:t>
            </a:r>
          </a:p>
          <a:p>
            <a:endParaRPr lang="en-US" dirty="0"/>
          </a:p>
        </p:txBody>
      </p:sp>
    </p:spTree>
    <p:extLst>
      <p:ext uri="{BB962C8B-B14F-4D97-AF65-F5344CB8AC3E}">
        <p14:creationId xmlns:p14="http://schemas.microsoft.com/office/powerpoint/2010/main" val="2246882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81FE7-963F-3C09-8B01-7F47B7977D2B}"/>
              </a:ext>
            </a:extLst>
          </p:cNvPr>
          <p:cNvSpPr>
            <a:spLocks noGrp="1"/>
          </p:cNvSpPr>
          <p:nvPr>
            <p:ph type="title"/>
          </p:nvPr>
        </p:nvSpPr>
        <p:spPr>
          <a:xfrm>
            <a:off x="509151" y="296762"/>
            <a:ext cx="10964392" cy="796047"/>
          </a:xfrm>
        </p:spPr>
        <p:txBody>
          <a:bodyPr>
            <a:normAutofit fontScale="90000"/>
          </a:bodyPr>
          <a:lstStyle/>
          <a:p>
            <a:r>
              <a:rPr lang="en-US" dirty="0"/>
              <a:t>Additional Resources:</a:t>
            </a:r>
          </a:p>
        </p:txBody>
      </p:sp>
      <p:sp>
        <p:nvSpPr>
          <p:cNvPr id="3" name="Text Placeholder 2">
            <a:extLst>
              <a:ext uri="{FF2B5EF4-FFF2-40B4-BE49-F238E27FC236}">
                <a16:creationId xmlns:a16="http://schemas.microsoft.com/office/drawing/2014/main" id="{189FA916-1D34-F3CA-DA6A-496CAD31D19C}"/>
              </a:ext>
            </a:extLst>
          </p:cNvPr>
          <p:cNvSpPr>
            <a:spLocks noGrp="1"/>
          </p:cNvSpPr>
          <p:nvPr>
            <p:ph type="body" sz="quarter" idx="10"/>
          </p:nvPr>
        </p:nvSpPr>
        <p:spPr>
          <a:xfrm>
            <a:off x="2275114" y="1273630"/>
            <a:ext cx="8120743" cy="5004580"/>
          </a:xfrm>
        </p:spPr>
        <p:txBody>
          <a:bodyPr>
            <a:normAutofit fontScale="32500" lnSpcReduction="20000"/>
          </a:bodyPr>
          <a:lstStyle/>
          <a:p>
            <a:r>
              <a:rPr lang="en-US" sz="4000" dirty="0"/>
              <a:t> </a:t>
            </a:r>
            <a:r>
              <a:rPr lang="en-US" sz="4000" b="1" dirty="0"/>
              <a:t>Campus Advocate – Molly Steffes-Herman </a:t>
            </a:r>
          </a:p>
          <a:p>
            <a:r>
              <a:rPr lang="en-US" sz="4000" dirty="0"/>
              <a:t>785-670-3100 option 1</a:t>
            </a:r>
          </a:p>
          <a:p>
            <a:endParaRPr lang="en-US" sz="4000" b="1" dirty="0"/>
          </a:p>
          <a:p>
            <a:r>
              <a:rPr lang="en-US" sz="4000" b="1" dirty="0"/>
              <a:t>Washburn CAPS – Counseling, Advocacy &amp; Prevention Services</a:t>
            </a:r>
          </a:p>
          <a:p>
            <a:r>
              <a:rPr lang="en-US" sz="4000" dirty="0"/>
              <a:t>785-670-3100 option 1</a:t>
            </a:r>
          </a:p>
          <a:p>
            <a:r>
              <a:rPr lang="en-US" sz="4000" dirty="0"/>
              <a:t>24/7 Counseling by phone available by selecting option 2</a:t>
            </a:r>
          </a:p>
          <a:p>
            <a:endParaRPr lang="en-US" sz="4000" dirty="0"/>
          </a:p>
          <a:p>
            <a:r>
              <a:rPr lang="en-US" sz="4000" b="1" dirty="0"/>
              <a:t>Psychological Services Clinic</a:t>
            </a:r>
          </a:p>
          <a:p>
            <a:r>
              <a:rPr lang="en-US" sz="4000" dirty="0"/>
              <a:t>785-670-1750</a:t>
            </a:r>
          </a:p>
          <a:p>
            <a:endParaRPr lang="en-US" sz="4000" dirty="0"/>
          </a:p>
          <a:p>
            <a:r>
              <a:rPr lang="en-US" sz="4000" b="1" dirty="0"/>
              <a:t>Student Health Services </a:t>
            </a:r>
          </a:p>
          <a:p>
            <a:r>
              <a:rPr lang="en-US" sz="4000" dirty="0"/>
              <a:t>785-670-1470</a:t>
            </a:r>
          </a:p>
          <a:p>
            <a:endParaRPr lang="en-US" sz="4000" dirty="0"/>
          </a:p>
          <a:p>
            <a:r>
              <a:rPr lang="en-US" sz="4000" b="1" dirty="0"/>
              <a:t>National Sexual Assault Hotline</a:t>
            </a:r>
          </a:p>
          <a:p>
            <a:r>
              <a:rPr lang="en-US" sz="4000" dirty="0"/>
              <a:t>800.656.HOPE (4673)</a:t>
            </a:r>
          </a:p>
          <a:p>
            <a:endParaRPr lang="en-US" sz="4000" dirty="0"/>
          </a:p>
          <a:p>
            <a:r>
              <a:rPr lang="en-US" sz="4000" b="1" dirty="0"/>
              <a:t>National Suicide Prevention Lifeline </a:t>
            </a:r>
          </a:p>
          <a:p>
            <a:r>
              <a:rPr lang="en-US" sz="4000" dirty="0"/>
              <a:t>Call or text 988</a:t>
            </a:r>
          </a:p>
          <a:p>
            <a:endParaRPr lang="en-US" dirty="0"/>
          </a:p>
        </p:txBody>
      </p:sp>
    </p:spTree>
    <p:extLst>
      <p:ext uri="{BB962C8B-B14F-4D97-AF65-F5344CB8AC3E}">
        <p14:creationId xmlns:p14="http://schemas.microsoft.com/office/powerpoint/2010/main" val="3613236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65BD-2262-D206-7DD8-21F94BD86B07}"/>
              </a:ext>
            </a:extLst>
          </p:cNvPr>
          <p:cNvSpPr>
            <a:spLocks noGrp="1"/>
          </p:cNvSpPr>
          <p:nvPr>
            <p:ph type="title"/>
          </p:nvPr>
        </p:nvSpPr>
        <p:spPr>
          <a:xfrm>
            <a:off x="506496" y="1288690"/>
            <a:ext cx="10964392" cy="796047"/>
          </a:xfrm>
        </p:spPr>
        <p:txBody>
          <a:bodyPr>
            <a:noAutofit/>
          </a:bodyPr>
          <a:lstStyle/>
          <a:p>
            <a:r>
              <a:rPr lang="en-US" dirty="0"/>
              <a:t>Becoming a ‘</a:t>
            </a:r>
            <a:r>
              <a:rPr lang="en-US" dirty="0" err="1"/>
              <a:t>Bodstander</a:t>
            </a:r>
            <a:r>
              <a:rPr lang="en-US" dirty="0"/>
              <a:t>’</a:t>
            </a:r>
          </a:p>
        </p:txBody>
      </p:sp>
    </p:spTree>
    <p:extLst>
      <p:ext uri="{BB962C8B-B14F-4D97-AF65-F5344CB8AC3E}">
        <p14:creationId xmlns:p14="http://schemas.microsoft.com/office/powerpoint/2010/main" val="3859351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CD11-ACD5-3C2D-FE95-D7C555B3F567}"/>
              </a:ext>
            </a:extLst>
          </p:cNvPr>
          <p:cNvSpPr>
            <a:spLocks noGrp="1"/>
          </p:cNvSpPr>
          <p:nvPr>
            <p:ph type="title"/>
          </p:nvPr>
        </p:nvSpPr>
        <p:spPr>
          <a:xfrm>
            <a:off x="465608" y="1036991"/>
            <a:ext cx="10964392" cy="796047"/>
          </a:xfrm>
        </p:spPr>
        <p:txBody>
          <a:bodyPr>
            <a:normAutofit fontScale="90000"/>
          </a:bodyPr>
          <a:lstStyle/>
          <a:p>
            <a:r>
              <a:rPr lang="en-US" dirty="0"/>
              <a:t>‘</a:t>
            </a:r>
            <a:r>
              <a:rPr lang="en-US" dirty="0" err="1"/>
              <a:t>BODstander</a:t>
            </a:r>
            <a:r>
              <a:rPr lang="en-US" dirty="0"/>
              <a:t>’ Basics:</a:t>
            </a:r>
          </a:p>
        </p:txBody>
      </p:sp>
      <p:sp>
        <p:nvSpPr>
          <p:cNvPr id="3" name="Text Placeholder 2">
            <a:extLst>
              <a:ext uri="{FF2B5EF4-FFF2-40B4-BE49-F238E27FC236}">
                <a16:creationId xmlns:a16="http://schemas.microsoft.com/office/drawing/2014/main" id="{6E1BDF84-973F-8862-6148-2F2AEEFEFE57}"/>
              </a:ext>
            </a:extLst>
          </p:cNvPr>
          <p:cNvSpPr>
            <a:spLocks noGrp="1"/>
          </p:cNvSpPr>
          <p:nvPr>
            <p:ph type="body" sz="quarter" idx="10"/>
          </p:nvPr>
        </p:nvSpPr>
        <p:spPr>
          <a:xfrm>
            <a:off x="2971800" y="2605493"/>
            <a:ext cx="7837714" cy="1647013"/>
          </a:xfrm>
        </p:spPr>
        <p:txBody>
          <a:bodyPr>
            <a:noAutofit/>
          </a:bodyPr>
          <a:lstStyle/>
          <a:p>
            <a:pPr marL="457200" indent="-457200" algn="l">
              <a:buFont typeface="Arial" panose="020B0604020202020204" pitchFamily="34" charset="0"/>
              <a:buChar char="•"/>
            </a:pPr>
            <a:r>
              <a:rPr lang="en-US" sz="4000" dirty="0"/>
              <a:t>What is a bystander?</a:t>
            </a:r>
          </a:p>
          <a:p>
            <a:pPr marL="457200" indent="-457200" algn="l">
              <a:buFont typeface="Arial" panose="020B0604020202020204" pitchFamily="34" charset="0"/>
              <a:buChar char="•"/>
            </a:pPr>
            <a:r>
              <a:rPr lang="en-US" sz="4000" dirty="0"/>
              <a:t>Are our perceptions of bystanders positive or negative?</a:t>
            </a:r>
          </a:p>
        </p:txBody>
      </p:sp>
    </p:spTree>
    <p:extLst>
      <p:ext uri="{BB962C8B-B14F-4D97-AF65-F5344CB8AC3E}">
        <p14:creationId xmlns:p14="http://schemas.microsoft.com/office/powerpoint/2010/main" val="2504334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C186-9079-770A-951E-655D60461983}"/>
              </a:ext>
            </a:extLst>
          </p:cNvPr>
          <p:cNvSpPr>
            <a:spLocks noGrp="1"/>
          </p:cNvSpPr>
          <p:nvPr>
            <p:ph type="title"/>
          </p:nvPr>
        </p:nvSpPr>
        <p:spPr>
          <a:xfrm>
            <a:off x="613804" y="732190"/>
            <a:ext cx="10964392" cy="796047"/>
          </a:xfrm>
        </p:spPr>
        <p:txBody>
          <a:bodyPr>
            <a:normAutofit fontScale="90000"/>
          </a:bodyPr>
          <a:lstStyle/>
          <a:p>
            <a:r>
              <a:rPr lang="en-US" dirty="0" err="1"/>
              <a:t>Bodstanders</a:t>
            </a:r>
            <a:r>
              <a:rPr lang="en-US" dirty="0"/>
              <a:t>, Defined</a:t>
            </a:r>
          </a:p>
        </p:txBody>
      </p:sp>
      <p:sp>
        <p:nvSpPr>
          <p:cNvPr id="3" name="Text Placeholder 2">
            <a:extLst>
              <a:ext uri="{FF2B5EF4-FFF2-40B4-BE49-F238E27FC236}">
                <a16:creationId xmlns:a16="http://schemas.microsoft.com/office/drawing/2014/main" id="{B60B2C31-A68F-B3FA-FEC3-88678E23D005}"/>
              </a:ext>
            </a:extLst>
          </p:cNvPr>
          <p:cNvSpPr>
            <a:spLocks noGrp="1"/>
          </p:cNvSpPr>
          <p:nvPr>
            <p:ph type="body" sz="quarter" idx="10"/>
          </p:nvPr>
        </p:nvSpPr>
        <p:spPr>
          <a:xfrm>
            <a:off x="2536370" y="1713826"/>
            <a:ext cx="8501743" cy="4020098"/>
          </a:xfrm>
        </p:spPr>
        <p:txBody>
          <a:bodyPr>
            <a:noAutofit/>
          </a:bodyPr>
          <a:lstStyle/>
          <a:p>
            <a:pPr marL="342900" indent="-342900" algn="l">
              <a:buFont typeface="Arial" panose="020B0604020202020204" pitchFamily="34" charset="0"/>
              <a:buChar char="•"/>
            </a:pPr>
            <a:r>
              <a:rPr lang="en-US" sz="2400" dirty="0"/>
              <a:t>Bystanders are individuals who witness emergencies, criminal events or situations that could lead to criminal events and by their presence may have the opportunity to provide assistance, do nothing, or contribute to the negative behavior.</a:t>
            </a:r>
          </a:p>
          <a:p>
            <a:pPr marL="342900" indent="-342900" algn="l">
              <a:buFont typeface="Arial" panose="020B0604020202020204" pitchFamily="34" charset="0"/>
              <a:buChar char="•"/>
            </a:pPr>
            <a:endParaRPr lang="en-US" sz="2400" dirty="0"/>
          </a:p>
          <a:p>
            <a:pPr marL="342900" indent="-342900" algn="l">
              <a:buFont typeface="Arial" panose="020B0604020202020204" pitchFamily="34" charset="0"/>
              <a:buChar char="•"/>
            </a:pPr>
            <a:r>
              <a:rPr lang="en-US" sz="2400" dirty="0"/>
              <a:t>Prosocial bystanders in the context of this program, are individuals whose behaviors intervene in ways that impact the outcome positively.</a:t>
            </a:r>
          </a:p>
          <a:p>
            <a:pPr marL="342900" indent="-342900" algn="l">
              <a:buFont typeface="Arial" panose="020B0604020202020204" pitchFamily="34" charset="0"/>
              <a:buChar char="•"/>
            </a:pPr>
            <a:endParaRPr lang="en-US" sz="2400" dirty="0"/>
          </a:p>
          <a:p>
            <a:pPr marL="342900" indent="-342900" algn="l">
              <a:buFont typeface="Arial" panose="020B0604020202020204" pitchFamily="34" charset="0"/>
              <a:buChar char="•"/>
            </a:pPr>
            <a:r>
              <a:rPr lang="en-US" sz="2400" dirty="0"/>
              <a:t>At Washburn, we refer to prosocial bystanders as </a:t>
            </a:r>
            <a:r>
              <a:rPr lang="en-US" sz="2400" b="1" dirty="0" err="1"/>
              <a:t>BODStanders</a:t>
            </a:r>
            <a:r>
              <a:rPr lang="en-US" sz="2400" dirty="0"/>
              <a:t>.</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p:txBody>
      </p:sp>
    </p:spTree>
    <p:extLst>
      <p:ext uri="{BB962C8B-B14F-4D97-AF65-F5344CB8AC3E}">
        <p14:creationId xmlns:p14="http://schemas.microsoft.com/office/powerpoint/2010/main" val="3917010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E048-3E16-402A-BBDB-9BFBCEC33886}"/>
              </a:ext>
            </a:extLst>
          </p:cNvPr>
          <p:cNvSpPr>
            <a:spLocks noGrp="1"/>
          </p:cNvSpPr>
          <p:nvPr>
            <p:ph type="title"/>
          </p:nvPr>
        </p:nvSpPr>
        <p:spPr>
          <a:xfrm>
            <a:off x="903426" y="692365"/>
            <a:ext cx="10964392" cy="796047"/>
          </a:xfrm>
        </p:spPr>
        <p:txBody>
          <a:bodyPr>
            <a:noAutofit/>
          </a:bodyPr>
          <a:lstStyle/>
          <a:p>
            <a:pPr algn="l"/>
            <a:r>
              <a:rPr lang="en-US" sz="4000" dirty="0"/>
              <a:t>Bystander Intervention is helpful in many situations including:</a:t>
            </a:r>
          </a:p>
        </p:txBody>
      </p:sp>
      <p:sp>
        <p:nvSpPr>
          <p:cNvPr id="3" name="Text Placeholder 2">
            <a:extLst>
              <a:ext uri="{FF2B5EF4-FFF2-40B4-BE49-F238E27FC236}">
                <a16:creationId xmlns:a16="http://schemas.microsoft.com/office/drawing/2014/main" id="{0AA14687-D8BB-AA71-448C-93EC68829A8E}"/>
              </a:ext>
            </a:extLst>
          </p:cNvPr>
          <p:cNvSpPr>
            <a:spLocks noGrp="1"/>
          </p:cNvSpPr>
          <p:nvPr>
            <p:ph type="body" sz="quarter" idx="10"/>
          </p:nvPr>
        </p:nvSpPr>
        <p:spPr>
          <a:xfrm>
            <a:off x="3211284" y="1621973"/>
            <a:ext cx="7424057" cy="3842656"/>
          </a:xfrm>
        </p:spPr>
        <p:txBody>
          <a:bodyPr>
            <a:normAutofit/>
          </a:bodyPr>
          <a:lstStyle/>
          <a:p>
            <a:pPr marL="457200" indent="-457200" algn="l">
              <a:buFont typeface="Arial" panose="020B0604020202020204" pitchFamily="34" charset="0"/>
              <a:buChar char="•"/>
            </a:pPr>
            <a:r>
              <a:rPr lang="en-US" dirty="0"/>
              <a:t>Racism</a:t>
            </a:r>
          </a:p>
          <a:p>
            <a:pPr marL="457200" indent="-457200" algn="l">
              <a:buFont typeface="Arial" panose="020B0604020202020204" pitchFamily="34" charset="0"/>
              <a:buChar char="•"/>
            </a:pPr>
            <a:r>
              <a:rPr lang="en-US" dirty="0"/>
              <a:t>Homophobia</a:t>
            </a:r>
          </a:p>
          <a:p>
            <a:pPr marL="457200" indent="-457200" algn="l">
              <a:buFont typeface="Arial" panose="020B0604020202020204" pitchFamily="34" charset="0"/>
              <a:buChar char="•"/>
            </a:pPr>
            <a:r>
              <a:rPr lang="en-US" dirty="0"/>
              <a:t>Violent or dangerous behavior</a:t>
            </a:r>
          </a:p>
          <a:p>
            <a:pPr marL="457200" indent="-457200" algn="l">
              <a:buFont typeface="Arial" panose="020B0604020202020204" pitchFamily="34" charset="0"/>
              <a:buChar char="•"/>
            </a:pPr>
            <a:r>
              <a:rPr lang="en-US" dirty="0"/>
              <a:t>Domestic Violence</a:t>
            </a:r>
          </a:p>
          <a:p>
            <a:pPr marL="457200" indent="-457200" algn="l">
              <a:buFont typeface="Arial" panose="020B0604020202020204" pitchFamily="34" charset="0"/>
              <a:buChar char="•"/>
            </a:pPr>
            <a:r>
              <a:rPr lang="en-US" dirty="0"/>
              <a:t>Sexual Violence</a:t>
            </a:r>
          </a:p>
          <a:p>
            <a:pPr marL="457200" indent="-457200" algn="l">
              <a:buFont typeface="Arial" panose="020B0604020202020204" pitchFamily="34" charset="0"/>
              <a:buChar char="•"/>
            </a:pPr>
            <a:r>
              <a:rPr lang="en-US" dirty="0"/>
              <a:t>Mental health concerns or emergencies</a:t>
            </a:r>
          </a:p>
          <a:p>
            <a:pPr marL="457200" indent="-457200" algn="l">
              <a:buFont typeface="Arial" panose="020B0604020202020204" pitchFamily="34" charset="0"/>
              <a:buChar char="•"/>
            </a:pPr>
            <a:r>
              <a:rPr lang="en-US" dirty="0"/>
              <a:t>Physical health concerns or emergencies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16840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DC4E9-8B8B-7ECD-CCAD-D7B6C6275756}"/>
              </a:ext>
            </a:extLst>
          </p:cNvPr>
          <p:cNvSpPr>
            <a:spLocks noGrp="1"/>
          </p:cNvSpPr>
          <p:nvPr>
            <p:ph type="title"/>
          </p:nvPr>
        </p:nvSpPr>
        <p:spPr>
          <a:xfrm>
            <a:off x="613804" y="514657"/>
            <a:ext cx="10964392" cy="796047"/>
          </a:xfrm>
        </p:spPr>
        <p:txBody>
          <a:bodyPr>
            <a:normAutofit fontScale="90000"/>
          </a:bodyPr>
          <a:lstStyle/>
          <a:p>
            <a:r>
              <a:rPr lang="en-US" dirty="0"/>
              <a:t>Prevention Efforts at Washburn</a:t>
            </a:r>
          </a:p>
        </p:txBody>
      </p:sp>
      <p:sp>
        <p:nvSpPr>
          <p:cNvPr id="3" name="Text Placeholder 2">
            <a:extLst>
              <a:ext uri="{FF2B5EF4-FFF2-40B4-BE49-F238E27FC236}">
                <a16:creationId xmlns:a16="http://schemas.microsoft.com/office/drawing/2014/main" id="{2BF6213A-54BF-42C7-E66F-D6D3CAAB0167}"/>
              </a:ext>
            </a:extLst>
          </p:cNvPr>
          <p:cNvSpPr>
            <a:spLocks noGrp="1"/>
          </p:cNvSpPr>
          <p:nvPr>
            <p:ph type="body" sz="quarter" idx="10"/>
          </p:nvPr>
        </p:nvSpPr>
        <p:spPr>
          <a:xfrm>
            <a:off x="2631688" y="1808740"/>
            <a:ext cx="7456714" cy="2702928"/>
          </a:xfrm>
        </p:spPr>
        <p:txBody>
          <a:bodyPr>
            <a:normAutofit fontScale="92500" lnSpcReduction="10000"/>
          </a:bodyPr>
          <a:lstStyle/>
          <a:p>
            <a:pPr algn="l"/>
            <a:r>
              <a:rPr lang="en-US" dirty="0" err="1"/>
              <a:t>BODstander</a:t>
            </a:r>
            <a:r>
              <a:rPr lang="en-US" dirty="0"/>
              <a:t> training is one example of prevention efforts that focus on the whole community and how we, together, can reduce the rates of campus sexual assault.</a:t>
            </a:r>
          </a:p>
          <a:p>
            <a:pPr algn="l"/>
            <a:r>
              <a:rPr lang="en-US" dirty="0"/>
              <a:t>Our goal is to give everyone the tools to recognize and intervene in situations that .could be damaging or dangerous.</a:t>
            </a:r>
          </a:p>
        </p:txBody>
      </p:sp>
    </p:spTree>
    <p:extLst>
      <p:ext uri="{BB962C8B-B14F-4D97-AF65-F5344CB8AC3E}">
        <p14:creationId xmlns:p14="http://schemas.microsoft.com/office/powerpoint/2010/main" val="561522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93FBC-A01B-BFD9-1837-CCD6A29470BD}"/>
              </a:ext>
            </a:extLst>
          </p:cNvPr>
          <p:cNvSpPr>
            <a:spLocks noGrp="1"/>
          </p:cNvSpPr>
          <p:nvPr>
            <p:ph type="title"/>
          </p:nvPr>
        </p:nvSpPr>
        <p:spPr/>
        <p:txBody>
          <a:bodyPr>
            <a:noAutofit/>
          </a:bodyPr>
          <a:lstStyle/>
          <a:p>
            <a:r>
              <a:rPr lang="en-US" sz="7200" dirty="0"/>
              <a:t>Emily’s Story</a:t>
            </a:r>
          </a:p>
        </p:txBody>
      </p:sp>
    </p:spTree>
    <p:extLst>
      <p:ext uri="{BB962C8B-B14F-4D97-AF65-F5344CB8AC3E}">
        <p14:creationId xmlns:p14="http://schemas.microsoft.com/office/powerpoint/2010/main" val="147923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8CEA3-7579-17CA-83BC-D6913222A1A8}"/>
              </a:ext>
            </a:extLst>
          </p:cNvPr>
          <p:cNvSpPr>
            <a:spLocks noGrp="1"/>
          </p:cNvSpPr>
          <p:nvPr>
            <p:ph type="title"/>
          </p:nvPr>
        </p:nvSpPr>
        <p:spPr>
          <a:xfrm>
            <a:off x="694208" y="1036990"/>
            <a:ext cx="12651678" cy="796047"/>
          </a:xfrm>
        </p:spPr>
        <p:txBody>
          <a:bodyPr>
            <a:normAutofit fontScale="90000"/>
          </a:bodyPr>
          <a:lstStyle/>
          <a:p>
            <a:r>
              <a:rPr lang="en-US" dirty="0"/>
              <a:t>Emily’s Story, </a:t>
            </a:r>
            <a:br>
              <a:rPr lang="en-US" dirty="0"/>
            </a:br>
            <a:r>
              <a:rPr lang="en-US" dirty="0"/>
              <a:t>Exploring Missed Interventions</a:t>
            </a:r>
          </a:p>
        </p:txBody>
      </p:sp>
      <p:sp>
        <p:nvSpPr>
          <p:cNvPr id="3" name="Text Placeholder 2">
            <a:extLst>
              <a:ext uri="{FF2B5EF4-FFF2-40B4-BE49-F238E27FC236}">
                <a16:creationId xmlns:a16="http://schemas.microsoft.com/office/drawing/2014/main" id="{536AD246-F109-7FA0-466E-2EC8E228194F}"/>
              </a:ext>
            </a:extLst>
          </p:cNvPr>
          <p:cNvSpPr>
            <a:spLocks noGrp="1"/>
          </p:cNvSpPr>
          <p:nvPr>
            <p:ph type="body" sz="quarter" idx="10"/>
          </p:nvPr>
        </p:nvSpPr>
        <p:spPr/>
        <p:txBody>
          <a:bodyPr/>
          <a:lstStyle/>
          <a:p>
            <a:endParaRPr lang="en-US" dirty="0"/>
          </a:p>
        </p:txBody>
      </p:sp>
      <p:graphicFrame>
        <p:nvGraphicFramePr>
          <p:cNvPr id="4" name="Table 3">
            <a:extLst>
              <a:ext uri="{FF2B5EF4-FFF2-40B4-BE49-F238E27FC236}">
                <a16:creationId xmlns:a16="http://schemas.microsoft.com/office/drawing/2014/main" id="{F4C3BC65-1B73-8849-12F5-61C2B6B5CC1F}"/>
              </a:ext>
            </a:extLst>
          </p:cNvPr>
          <p:cNvGraphicFramePr/>
          <p:nvPr>
            <p:extLst>
              <p:ext uri="{D42A27DB-BD31-4B8C-83A1-F6EECF244321}">
                <p14:modId xmlns:p14="http://schemas.microsoft.com/office/powerpoint/2010/main" val="3740882545"/>
              </p:ext>
            </p:extLst>
          </p:nvPr>
        </p:nvGraphicFramePr>
        <p:xfrm>
          <a:off x="3352800" y="2578817"/>
          <a:ext cx="7146708" cy="3794760"/>
        </p:xfrm>
        <a:graphic>
          <a:graphicData uri="http://schemas.openxmlformats.org/drawingml/2006/table">
            <a:tbl>
              <a:tblPr firstRow="1" bandRow="1">
                <a:tableStyleId>{5C22544A-7EE6-4342-B048-85BDC9FD1C3A}</a:tableStyleId>
              </a:tblPr>
              <a:tblGrid>
                <a:gridCol w="2382236">
                  <a:extLst>
                    <a:ext uri="{9D8B030D-6E8A-4147-A177-3AD203B41FA5}">
                      <a16:colId xmlns:a16="http://schemas.microsoft.com/office/drawing/2014/main" val="1709313136"/>
                    </a:ext>
                  </a:extLst>
                </a:gridCol>
                <a:gridCol w="2382236">
                  <a:extLst>
                    <a:ext uri="{9D8B030D-6E8A-4147-A177-3AD203B41FA5}">
                      <a16:colId xmlns:a16="http://schemas.microsoft.com/office/drawing/2014/main" val="3287155374"/>
                    </a:ext>
                  </a:extLst>
                </a:gridCol>
                <a:gridCol w="2382236">
                  <a:extLst>
                    <a:ext uri="{9D8B030D-6E8A-4147-A177-3AD203B41FA5}">
                      <a16:colId xmlns:a16="http://schemas.microsoft.com/office/drawing/2014/main" val="2871105309"/>
                    </a:ext>
                  </a:extLst>
                </a:gridCol>
              </a:tblGrid>
              <a:tr h="366567">
                <a:tc>
                  <a:txBody>
                    <a:bodyPr/>
                    <a:lstStyle/>
                    <a:p>
                      <a:pPr algn="ctr"/>
                      <a:r>
                        <a:rPr lang="en-US" sz="2100" dirty="0">
                          <a:solidFill>
                            <a:schemeClr val="tx1"/>
                          </a:solidFill>
                        </a:rPr>
                        <a:t>Bystander </a:t>
                      </a:r>
                    </a:p>
                  </a:txBody>
                  <a:tcPr/>
                </a:tc>
                <a:tc>
                  <a:txBody>
                    <a:bodyPr/>
                    <a:lstStyle/>
                    <a:p>
                      <a:pPr algn="ctr"/>
                      <a:r>
                        <a:rPr lang="en-US" sz="2100" dirty="0">
                          <a:solidFill>
                            <a:schemeClr val="tx1"/>
                          </a:solidFill>
                        </a:rPr>
                        <a:t>Observation</a:t>
                      </a:r>
                      <a:r>
                        <a:rPr lang="en-US" sz="2100" baseline="0" dirty="0">
                          <a:solidFill>
                            <a:schemeClr val="tx1"/>
                          </a:solidFill>
                        </a:rPr>
                        <a:t> </a:t>
                      </a:r>
                      <a:endParaRPr lang="en-US" sz="2100" dirty="0">
                        <a:solidFill>
                          <a:schemeClr val="tx1"/>
                        </a:solidFill>
                      </a:endParaRPr>
                    </a:p>
                  </a:txBody>
                  <a:tcPr/>
                </a:tc>
                <a:tc>
                  <a:txBody>
                    <a:bodyPr/>
                    <a:lstStyle/>
                    <a:p>
                      <a:pPr algn="ctr"/>
                      <a:r>
                        <a:rPr lang="en-US" sz="2100" dirty="0">
                          <a:solidFill>
                            <a:schemeClr val="tx1"/>
                          </a:solidFill>
                        </a:rPr>
                        <a:t>Intervention </a:t>
                      </a:r>
                    </a:p>
                  </a:txBody>
                  <a:tcPr/>
                </a:tc>
                <a:extLst>
                  <a:ext uri="{0D108BD9-81ED-4DB2-BD59-A6C34878D82A}">
                    <a16:rowId xmlns:a16="http://schemas.microsoft.com/office/drawing/2014/main" val="1435628199"/>
                  </a:ext>
                </a:extLst>
              </a:tr>
              <a:tr h="570215">
                <a:tc>
                  <a:txBody>
                    <a:bodyPr/>
                    <a:lstStyle/>
                    <a:p>
                      <a:r>
                        <a:rPr lang="en-US" dirty="0"/>
                        <a:t>Friends</a:t>
                      </a:r>
                      <a:r>
                        <a:rPr lang="en-US" baseline="0" dirty="0"/>
                        <a:t> / Sister </a:t>
                      </a:r>
                      <a:endParaRPr lang="en-US" dirty="0"/>
                    </a:p>
                  </a:txBody>
                  <a:tcPr/>
                </a:tc>
                <a:tc>
                  <a:txBody>
                    <a:bodyPr/>
                    <a:lstStyle/>
                    <a:p>
                      <a:r>
                        <a:rPr lang="en-US" dirty="0"/>
                        <a:t>Emily was becoming</a:t>
                      </a:r>
                      <a:r>
                        <a:rPr lang="en-US" baseline="0" dirty="0"/>
                        <a:t> very drunk </a:t>
                      </a:r>
                      <a:endParaRPr lang="en-US" dirty="0"/>
                    </a:p>
                  </a:txBody>
                  <a:tcPr/>
                </a:tc>
                <a:tc>
                  <a:txBody>
                    <a:bodyPr/>
                    <a:lstStyle/>
                    <a:p>
                      <a:r>
                        <a:rPr lang="en-US" dirty="0"/>
                        <a:t>Help Emily </a:t>
                      </a:r>
                      <a:r>
                        <a:rPr lang="en-US" baseline="0" dirty="0"/>
                        <a:t>get home </a:t>
                      </a:r>
                      <a:endParaRPr lang="en-US" dirty="0"/>
                    </a:p>
                  </a:txBody>
                  <a:tcPr/>
                </a:tc>
                <a:extLst>
                  <a:ext uri="{0D108BD9-81ED-4DB2-BD59-A6C34878D82A}">
                    <a16:rowId xmlns:a16="http://schemas.microsoft.com/office/drawing/2014/main" val="889874512"/>
                  </a:ext>
                </a:extLst>
              </a:tr>
              <a:tr h="570215">
                <a:tc>
                  <a:txBody>
                    <a:bodyPr/>
                    <a:lstStyle/>
                    <a:p>
                      <a:r>
                        <a:rPr lang="en-US" dirty="0"/>
                        <a:t>Other</a:t>
                      </a:r>
                      <a:r>
                        <a:rPr lang="en-US" baseline="0" dirty="0"/>
                        <a:t> people at party </a:t>
                      </a:r>
                      <a:endParaRPr lang="en-US" dirty="0"/>
                    </a:p>
                  </a:txBody>
                  <a:tcPr/>
                </a:tc>
                <a:tc>
                  <a:txBody>
                    <a:bodyPr/>
                    <a:lstStyle/>
                    <a:p>
                      <a:r>
                        <a:rPr lang="en-US" dirty="0"/>
                        <a:t>Emily was separated from her friends</a:t>
                      </a:r>
                      <a:r>
                        <a:rPr lang="en-US" baseline="0" dirty="0"/>
                        <a:t> </a:t>
                      </a:r>
                      <a:endParaRPr lang="en-US" dirty="0"/>
                    </a:p>
                  </a:txBody>
                  <a:tcPr/>
                </a:tc>
                <a:tc>
                  <a:txBody>
                    <a:bodyPr/>
                    <a:lstStyle/>
                    <a:p>
                      <a:r>
                        <a:rPr lang="en-US" dirty="0"/>
                        <a:t>Help Emily</a:t>
                      </a:r>
                      <a:r>
                        <a:rPr lang="en-US" baseline="0" dirty="0"/>
                        <a:t> find the people she came with </a:t>
                      </a:r>
                      <a:endParaRPr lang="en-US" dirty="0"/>
                    </a:p>
                  </a:txBody>
                  <a:tcPr/>
                </a:tc>
                <a:extLst>
                  <a:ext uri="{0D108BD9-81ED-4DB2-BD59-A6C34878D82A}">
                    <a16:rowId xmlns:a16="http://schemas.microsoft.com/office/drawing/2014/main" val="3121063031"/>
                  </a:ext>
                </a:extLst>
              </a:tr>
              <a:tr h="1058971">
                <a:tc>
                  <a:txBody>
                    <a:bodyPr/>
                    <a:lstStyle/>
                    <a:p>
                      <a:r>
                        <a:rPr lang="en-US" dirty="0"/>
                        <a:t>People who saw her led</a:t>
                      </a:r>
                      <a:r>
                        <a:rPr lang="en-US" baseline="0" dirty="0"/>
                        <a:t> outside </a:t>
                      </a:r>
                      <a:endParaRPr lang="en-US" dirty="0"/>
                    </a:p>
                  </a:txBody>
                  <a:tcPr/>
                </a:tc>
                <a:tc>
                  <a:txBody>
                    <a:bodyPr/>
                    <a:lstStyle/>
                    <a:p>
                      <a:r>
                        <a:rPr lang="en-US" dirty="0"/>
                        <a:t>Emily was</a:t>
                      </a:r>
                      <a:r>
                        <a:rPr lang="en-US" baseline="0" dirty="0"/>
                        <a:t> very drunk, cannot consent to whatever is about to happen</a:t>
                      </a:r>
                      <a:endParaRPr lang="en-US" dirty="0"/>
                    </a:p>
                  </a:txBody>
                  <a:tcPr/>
                </a:tc>
                <a:tc>
                  <a:txBody>
                    <a:bodyPr/>
                    <a:lstStyle/>
                    <a:p>
                      <a:r>
                        <a:rPr lang="en-US" dirty="0"/>
                        <a:t>Create a distraction, pretend to know Emily, etc.</a:t>
                      </a:r>
                      <a:r>
                        <a:rPr lang="en-US" baseline="0" dirty="0"/>
                        <a:t> </a:t>
                      </a:r>
                      <a:endParaRPr lang="en-US" dirty="0"/>
                    </a:p>
                  </a:txBody>
                  <a:tcPr/>
                </a:tc>
                <a:extLst>
                  <a:ext uri="{0D108BD9-81ED-4DB2-BD59-A6C34878D82A}">
                    <a16:rowId xmlns:a16="http://schemas.microsoft.com/office/drawing/2014/main" val="88793270"/>
                  </a:ext>
                </a:extLst>
              </a:tr>
              <a:tr h="570215">
                <a:tc>
                  <a:txBody>
                    <a:bodyPr/>
                    <a:lstStyle/>
                    <a:p>
                      <a:r>
                        <a:rPr lang="en-US" dirty="0"/>
                        <a:t>Men on bicycles </a:t>
                      </a:r>
                    </a:p>
                  </a:txBody>
                  <a:tcPr/>
                </a:tc>
                <a:tc>
                  <a:txBody>
                    <a:bodyPr/>
                    <a:lstStyle/>
                    <a:p>
                      <a:r>
                        <a:rPr lang="en-US" dirty="0"/>
                        <a:t>Emily is being assaulted </a:t>
                      </a:r>
                    </a:p>
                  </a:txBody>
                  <a:tcPr/>
                </a:tc>
                <a:tc>
                  <a:txBody>
                    <a:bodyPr/>
                    <a:lstStyle/>
                    <a:p>
                      <a:r>
                        <a:rPr lang="en-US" dirty="0"/>
                        <a:t>Stop assault</a:t>
                      </a:r>
                      <a:r>
                        <a:rPr lang="en-US" baseline="0" dirty="0"/>
                        <a:t> and call police </a:t>
                      </a:r>
                      <a:endParaRPr lang="en-US" dirty="0"/>
                    </a:p>
                  </a:txBody>
                  <a:tcPr/>
                </a:tc>
                <a:extLst>
                  <a:ext uri="{0D108BD9-81ED-4DB2-BD59-A6C34878D82A}">
                    <a16:rowId xmlns:a16="http://schemas.microsoft.com/office/drawing/2014/main" val="964013691"/>
                  </a:ext>
                </a:extLst>
              </a:tr>
            </a:tbl>
          </a:graphicData>
        </a:graphic>
      </p:graphicFrame>
    </p:spTree>
    <p:extLst>
      <p:ext uri="{BB962C8B-B14F-4D97-AF65-F5344CB8AC3E}">
        <p14:creationId xmlns:p14="http://schemas.microsoft.com/office/powerpoint/2010/main" val="2296475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F7532-A060-A8C1-F64D-234B7475D985}"/>
              </a:ext>
            </a:extLst>
          </p:cNvPr>
          <p:cNvSpPr>
            <a:spLocks noGrp="1"/>
          </p:cNvSpPr>
          <p:nvPr>
            <p:ph type="title"/>
          </p:nvPr>
        </p:nvSpPr>
        <p:spPr>
          <a:xfrm>
            <a:off x="613804" y="674220"/>
            <a:ext cx="10964392" cy="796047"/>
          </a:xfrm>
        </p:spPr>
        <p:txBody>
          <a:bodyPr>
            <a:normAutofit fontScale="90000"/>
          </a:bodyPr>
          <a:lstStyle/>
          <a:p>
            <a:r>
              <a:rPr lang="en-US" dirty="0"/>
              <a:t>Emily Doe is Chanel Miller</a:t>
            </a:r>
          </a:p>
        </p:txBody>
      </p:sp>
      <p:pic>
        <p:nvPicPr>
          <p:cNvPr id="1026" name="Picture 2" descr="Chanel Miller">
            <a:extLst>
              <a:ext uri="{FF2B5EF4-FFF2-40B4-BE49-F238E27FC236}">
                <a16:creationId xmlns:a16="http://schemas.microsoft.com/office/drawing/2014/main" id="{972D4655-9F9D-63D7-7574-05A6F0AB2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735" y="1620064"/>
            <a:ext cx="5721592" cy="3810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6954"/>
      </p:ext>
    </p:extLst>
  </p:cSld>
  <p:clrMapOvr>
    <a:masterClrMapping/>
  </p:clrMapOvr>
</p:sld>
</file>

<file path=ppt/theme/theme1.xml><?xml version="1.0" encoding="utf-8"?>
<a:theme xmlns:a="http://schemas.openxmlformats.org/drawingml/2006/main" name="Office Theme">
  <a:themeElements>
    <a:clrScheme name="Washburn">
      <a:dk1>
        <a:srgbClr val="002E5E"/>
      </a:dk1>
      <a:lt1>
        <a:srgbClr val="FFFEFE"/>
      </a:lt1>
      <a:dk2>
        <a:srgbClr val="002E5E"/>
      </a:dk2>
      <a:lt2>
        <a:srgbClr val="FFFEFE"/>
      </a:lt2>
      <a:accent1>
        <a:srgbClr val="5884A3"/>
      </a:accent1>
      <a:accent2>
        <a:srgbClr val="B9CFE2"/>
      </a:accent2>
      <a:accent3>
        <a:srgbClr val="DA4F2C"/>
      </a:accent3>
      <a:accent4>
        <a:srgbClr val="F8C559"/>
      </a:accent4>
      <a:accent5>
        <a:srgbClr val="9D9F9E"/>
      </a:accent5>
      <a:accent6>
        <a:srgbClr val="6C6D6C"/>
      </a:accent6>
      <a:hlink>
        <a:srgbClr val="5884A3"/>
      </a:hlink>
      <a:folHlink>
        <a:srgbClr val="77A63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76518E69DB7E4AAFACB73C460D7B6D" ma:contentTypeVersion="11" ma:contentTypeDescription="Create a new document." ma:contentTypeScope="" ma:versionID="f7ba751869b472b825af7b550c84479d">
  <xsd:schema xmlns:xsd="http://www.w3.org/2001/XMLSchema" xmlns:xs="http://www.w3.org/2001/XMLSchema" xmlns:p="http://schemas.microsoft.com/office/2006/metadata/properties" xmlns:ns2="d408b1a6-f6b6-4573-be28-f330c4d22a92" xmlns:ns3="88da6eda-af6d-48c2-a32c-e4fbe06aff90" targetNamespace="http://schemas.microsoft.com/office/2006/metadata/properties" ma:root="true" ma:fieldsID="1da1a3eb5bb658f094a8e7a932e4e432" ns2:_="" ns3:_="">
    <xsd:import namespace="d408b1a6-f6b6-4573-be28-f330c4d22a92"/>
    <xsd:import namespace="88da6eda-af6d-48c2-a32c-e4fbe06aff9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08b1a6-f6b6-4573-be28-f330c4d22a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8588b1-9088-41c3-96fb-023abf25a0b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da6eda-af6d-48c2-a32c-e4fbe06aff9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2fbfa6-3d7e-49cf-90bf-623c3608bf27}" ma:internalName="TaxCatchAll" ma:showField="CatchAllData" ma:web="88da6eda-af6d-48c2-a32c-e4fbe06aff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408b1a6-f6b6-4573-be28-f330c4d22a92">
      <Terms xmlns="http://schemas.microsoft.com/office/infopath/2007/PartnerControls"/>
    </lcf76f155ced4ddcb4097134ff3c332f>
    <TaxCatchAll xmlns="88da6eda-af6d-48c2-a32c-e4fbe06aff90" xsi:nil="true"/>
  </documentManagement>
</p:properties>
</file>

<file path=customXml/itemProps1.xml><?xml version="1.0" encoding="utf-8"?>
<ds:datastoreItem xmlns:ds="http://schemas.openxmlformats.org/officeDocument/2006/customXml" ds:itemID="{D72C068B-65F1-43AB-A224-60A88B9CB6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08b1a6-f6b6-4573-be28-f330c4d22a92"/>
    <ds:schemaRef ds:uri="88da6eda-af6d-48c2-a32c-e4fbe06aff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FF95D6-2E29-4B19-AA66-D4FB17BF298A}">
  <ds:schemaRefs>
    <ds:schemaRef ds:uri="http://schemas.microsoft.com/sharepoint/v3/contenttype/forms"/>
  </ds:schemaRefs>
</ds:datastoreItem>
</file>

<file path=customXml/itemProps3.xml><?xml version="1.0" encoding="utf-8"?>
<ds:datastoreItem xmlns:ds="http://schemas.openxmlformats.org/officeDocument/2006/customXml" ds:itemID="{F7599946-0A0D-4743-9C1D-8287997F241F}">
  <ds:schemaRefs>
    <ds:schemaRef ds:uri="http://schemas.microsoft.com/office/2006/metadata/properties"/>
    <ds:schemaRef ds:uri="http://schemas.microsoft.com/office/infopath/2007/PartnerControls"/>
    <ds:schemaRef ds:uri="d408b1a6-f6b6-4573-be28-f330c4d22a92"/>
    <ds:schemaRef ds:uri="88da6eda-af6d-48c2-a32c-e4fbe06aff90"/>
  </ds:schemaRefs>
</ds:datastoreItem>
</file>

<file path=docProps/app.xml><?xml version="1.0" encoding="utf-8"?>
<Properties xmlns="http://schemas.openxmlformats.org/officeDocument/2006/extended-properties" xmlns:vt="http://schemas.openxmlformats.org/officeDocument/2006/docPropsVTypes">
  <TotalTime>2422</TotalTime>
  <Words>2750</Words>
  <Application>Microsoft Office PowerPoint</Application>
  <PresentationFormat>Widescreen</PresentationFormat>
  <Paragraphs>199</Paragraphs>
  <Slides>14</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Aptos</vt:lpstr>
      <vt:lpstr>Arial</vt:lpstr>
      <vt:lpstr>Calibri</vt:lpstr>
      <vt:lpstr>Cambria</vt:lpstr>
      <vt:lpstr>Garamond</vt:lpstr>
      <vt:lpstr>Gotham Medium</vt:lpstr>
      <vt:lpstr>Times New Roman</vt:lpstr>
      <vt:lpstr>Univers LT 55</vt:lpstr>
      <vt:lpstr>Univers LT Std 45 Light</vt:lpstr>
      <vt:lpstr>Office Theme</vt:lpstr>
      <vt:lpstr> BODstander</vt:lpstr>
      <vt:lpstr>Becoming a ‘Bodstander’</vt:lpstr>
      <vt:lpstr>‘BODstander’ Basics:</vt:lpstr>
      <vt:lpstr>Bodstanders, Defined</vt:lpstr>
      <vt:lpstr>Bystander Intervention is helpful in many situations including:</vt:lpstr>
      <vt:lpstr>Prevention Efforts at Washburn</vt:lpstr>
      <vt:lpstr>Emily’s Story</vt:lpstr>
      <vt:lpstr>Emily’s Story,  Exploring Missed Interventions</vt:lpstr>
      <vt:lpstr>Emily Doe is Chanel Miller</vt:lpstr>
      <vt:lpstr>Factors Affecting Bystander Intervention</vt:lpstr>
      <vt:lpstr>Deciding to Intervene</vt:lpstr>
      <vt:lpstr>BODstander Toolbox</vt:lpstr>
      <vt:lpstr>Practice Scenario:</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Spenser Albertsen</dc:creator>
  <cp:lastModifiedBy>Molly Steffes-Herman</cp:lastModifiedBy>
  <cp:revision>25</cp:revision>
  <dcterms:created xsi:type="dcterms:W3CDTF">2024-08-26T18:46:15Z</dcterms:created>
  <dcterms:modified xsi:type="dcterms:W3CDTF">2025-08-29T14:10:58Z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0x010100C976518E69DB7E4AAFACB73C460D7B6D</vt:lpwstr>
  </property>
</Properties>
</file>