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312" r:id="rId2"/>
    <p:sldId id="368" r:id="rId3"/>
    <p:sldId id="359" r:id="rId4"/>
    <p:sldId id="360" r:id="rId5"/>
    <p:sldId id="361" r:id="rId6"/>
    <p:sldId id="378" r:id="rId7"/>
    <p:sldId id="379" r:id="rId8"/>
    <p:sldId id="380" r:id="rId9"/>
    <p:sldId id="408" r:id="rId10"/>
    <p:sldId id="363" r:id="rId11"/>
    <p:sldId id="381" r:id="rId12"/>
    <p:sldId id="382" r:id="rId13"/>
    <p:sldId id="365" r:id="rId14"/>
    <p:sldId id="383" r:id="rId15"/>
    <p:sldId id="387" r:id="rId16"/>
    <p:sldId id="386" r:id="rId17"/>
    <p:sldId id="384" r:id="rId18"/>
    <p:sldId id="388" r:id="rId19"/>
    <p:sldId id="367" r:id="rId20"/>
    <p:sldId id="369" r:id="rId21"/>
    <p:sldId id="370" r:id="rId22"/>
    <p:sldId id="389" r:id="rId23"/>
    <p:sldId id="390" r:id="rId24"/>
    <p:sldId id="391" r:id="rId25"/>
    <p:sldId id="392" r:id="rId26"/>
    <p:sldId id="393" r:id="rId27"/>
    <p:sldId id="402" r:id="rId28"/>
    <p:sldId id="403" r:id="rId29"/>
    <p:sldId id="404" r:id="rId30"/>
    <p:sldId id="405" r:id="rId31"/>
    <p:sldId id="371" r:id="rId32"/>
    <p:sldId id="372" r:id="rId33"/>
    <p:sldId id="406" r:id="rId34"/>
    <p:sldId id="407" r:id="rId35"/>
    <p:sldId id="373" r:id="rId36"/>
    <p:sldId id="411" r:id="rId37"/>
    <p:sldId id="409" r:id="rId38"/>
    <p:sldId id="445" r:id="rId39"/>
    <p:sldId id="410" r:id="rId40"/>
    <p:sldId id="412" r:id="rId41"/>
    <p:sldId id="376" r:id="rId42"/>
    <p:sldId id="413" r:id="rId43"/>
    <p:sldId id="414" r:id="rId44"/>
    <p:sldId id="415" r:id="rId45"/>
    <p:sldId id="418" r:id="rId46"/>
    <p:sldId id="375" r:id="rId47"/>
    <p:sldId id="419" r:id="rId48"/>
    <p:sldId id="374" r:id="rId49"/>
    <p:sldId id="420" r:id="rId50"/>
    <p:sldId id="421" r:id="rId51"/>
    <p:sldId id="422" r:id="rId52"/>
    <p:sldId id="423" r:id="rId53"/>
    <p:sldId id="424" r:id="rId54"/>
    <p:sldId id="425" r:id="rId55"/>
    <p:sldId id="426" r:id="rId56"/>
    <p:sldId id="428" r:id="rId57"/>
    <p:sldId id="429" r:id="rId58"/>
    <p:sldId id="430" r:id="rId59"/>
    <p:sldId id="433" r:id="rId60"/>
    <p:sldId id="431" r:id="rId61"/>
    <p:sldId id="438" r:id="rId62"/>
    <p:sldId id="432" r:id="rId63"/>
    <p:sldId id="427" r:id="rId64"/>
    <p:sldId id="443" r:id="rId65"/>
    <p:sldId id="439" r:id="rId66"/>
    <p:sldId id="440" r:id="rId67"/>
    <p:sldId id="441" r:id="rId68"/>
    <p:sldId id="446" r:id="rId69"/>
    <p:sldId id="44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5" autoAdjust="0"/>
    <p:restoredTop sz="66981" autoAdjust="0"/>
  </p:normalViewPr>
  <p:slideViewPr>
    <p:cSldViewPr snapToGrid="0">
      <p:cViewPr varScale="1">
        <p:scale>
          <a:sx n="71" d="100"/>
          <a:sy n="71" d="100"/>
        </p:scale>
        <p:origin x="1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Sheet2!$B$2</c:f>
              <c:strCache>
                <c:ptCount val="1"/>
                <c:pt idx="0">
                  <c:v>Black Researcher</c:v>
                </c:pt>
              </c:strCache>
            </c:strRef>
          </c:tx>
          <c:spPr>
            <a:solidFill>
              <a:schemeClr val="tx1">
                <a:lumMod val="95000"/>
                <a:lumOff val="5000"/>
              </a:schemeClr>
            </a:solidFill>
            <a:ln>
              <a:noFill/>
            </a:ln>
            <a:effectLst/>
            <a:scene3d>
              <a:camera prst="orthographicFront"/>
              <a:lightRig rig="threePt" dir="t"/>
            </a:scene3d>
            <a:sp3d>
              <a:bevelT w="190500" h="38100"/>
            </a:sp3d>
          </c:spPr>
          <c:invertIfNegative val="0"/>
          <c:cat>
            <c:strRef>
              <c:f>Sheet2!$C$1:$D$1</c:f>
              <c:strCache>
                <c:ptCount val="2"/>
                <c:pt idx="0">
                  <c:v>Opposing</c:v>
                </c:pt>
                <c:pt idx="1">
                  <c:v>Home</c:v>
                </c:pt>
              </c:strCache>
            </c:strRef>
          </c:cat>
          <c:val>
            <c:numRef>
              <c:f>Sheet2!$C$2:$D$2</c:f>
              <c:numCache>
                <c:formatCode>General</c:formatCode>
                <c:ptCount val="2"/>
                <c:pt idx="0">
                  <c:v>35</c:v>
                </c:pt>
                <c:pt idx="1">
                  <c:v>59</c:v>
                </c:pt>
              </c:numCache>
            </c:numRef>
          </c:val>
          <c:extLst>
            <c:ext xmlns:c16="http://schemas.microsoft.com/office/drawing/2014/chart" uri="{C3380CC4-5D6E-409C-BE32-E72D297353CC}">
              <c16:uniqueId val="{00000000-327C-9247-82BE-EAF6581FE407}"/>
            </c:ext>
          </c:extLst>
        </c:ser>
        <c:ser>
          <c:idx val="1"/>
          <c:order val="1"/>
          <c:tx>
            <c:strRef>
              <c:f>Sheet2!$B$3</c:f>
              <c:strCache>
                <c:ptCount val="1"/>
                <c:pt idx="0">
                  <c:v>White Researcher</c:v>
                </c:pt>
              </c:strCache>
            </c:strRef>
          </c:tx>
          <c:spPr>
            <a:pattFill prst="pct10">
              <a:fgClr>
                <a:schemeClr val="accent1"/>
              </a:fgClr>
              <a:bgClr>
                <a:schemeClr val="bg1"/>
              </a:bgClr>
            </a:pattFill>
            <a:ln>
              <a:solidFill>
                <a:schemeClr val="tx1">
                  <a:lumMod val="95000"/>
                  <a:lumOff val="5000"/>
                </a:schemeClr>
              </a:solidFill>
            </a:ln>
            <a:effectLst/>
            <a:scene3d>
              <a:camera prst="orthographicFront"/>
              <a:lightRig rig="threePt" dir="t"/>
            </a:scene3d>
            <a:sp3d>
              <a:bevelT w="190500" h="38100"/>
            </a:sp3d>
          </c:spPr>
          <c:invertIfNegative val="0"/>
          <c:cat>
            <c:strRef>
              <c:f>Sheet2!$C$1:$D$1</c:f>
              <c:strCache>
                <c:ptCount val="2"/>
                <c:pt idx="0">
                  <c:v>Opposing</c:v>
                </c:pt>
                <c:pt idx="1">
                  <c:v>Home</c:v>
                </c:pt>
              </c:strCache>
            </c:strRef>
          </c:cat>
          <c:val>
            <c:numRef>
              <c:f>Sheet2!$C$3:$D$3</c:f>
              <c:numCache>
                <c:formatCode>General</c:formatCode>
                <c:ptCount val="2"/>
                <c:pt idx="0">
                  <c:v>36</c:v>
                </c:pt>
                <c:pt idx="1">
                  <c:v>44</c:v>
                </c:pt>
              </c:numCache>
            </c:numRef>
          </c:val>
          <c:extLst>
            <c:ext xmlns:c16="http://schemas.microsoft.com/office/drawing/2014/chart" uri="{C3380CC4-5D6E-409C-BE32-E72D297353CC}">
              <c16:uniqueId val="{00000001-327C-9247-82BE-EAF6581FE407}"/>
            </c:ext>
          </c:extLst>
        </c:ser>
        <c:dLbls>
          <c:showLegendKey val="0"/>
          <c:showVal val="0"/>
          <c:showCatName val="0"/>
          <c:showSerName val="0"/>
          <c:showPercent val="0"/>
          <c:showBubbleSize val="0"/>
        </c:dLbls>
        <c:gapWidth val="219"/>
        <c:overlap val="-27"/>
        <c:axId val="564975408"/>
        <c:axId val="564980808"/>
      </c:barChart>
      <c:catAx>
        <c:axId val="564975408"/>
        <c:scaling>
          <c:orientation val="minMax"/>
        </c:scaling>
        <c:delete val="0"/>
        <c:axPos val="b"/>
        <c:title>
          <c:tx>
            <c:rich>
              <a:bodyPr rot="0" spcFirstLastPara="1" vertOverflow="ellipsis" vert="horz" wrap="square" anchor="ctr" anchorCtr="1"/>
              <a:lstStyle/>
              <a:p>
                <a:pPr>
                  <a:defRPr sz="28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r>
                  <a:rPr lang="en-US" sz="2800"/>
                  <a:t>Shirt on Confederate </a:t>
                </a:r>
              </a:p>
            </c:rich>
          </c:tx>
          <c:overlay val="0"/>
          <c:spPr>
            <a:noFill/>
            <a:ln>
              <a:noFill/>
            </a:ln>
            <a:effectLst/>
          </c:spPr>
          <c:txPr>
            <a:bodyPr rot="0" spcFirstLastPara="1" vertOverflow="ellipsis" vert="horz" wrap="square" anchor="ctr" anchorCtr="1"/>
            <a:lstStyle/>
            <a:p>
              <a:pPr>
                <a:defRPr sz="28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title>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crossAx val="564980808"/>
        <c:crosses val="autoZero"/>
        <c:auto val="1"/>
        <c:lblAlgn val="ctr"/>
        <c:lblOffset val="100"/>
        <c:noMultiLvlLbl val="0"/>
      </c:catAx>
      <c:valAx>
        <c:axId val="564980808"/>
        <c:scaling>
          <c:orientation val="minMax"/>
          <c:max val="100"/>
        </c:scaling>
        <c:delete val="0"/>
        <c:axPos val="l"/>
        <c:title>
          <c:tx>
            <c:rich>
              <a:bodyPr rot="-5400000" spcFirstLastPara="1" vertOverflow="ellipsis" vert="horz" wrap="square" anchor="ctr" anchorCtr="1"/>
              <a:lstStyle/>
              <a:p>
                <a:pPr>
                  <a:defRPr sz="32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r>
                  <a:rPr lang="en-US" sz="3200"/>
                  <a:t>Took Survey </a:t>
                </a:r>
              </a:p>
            </c:rich>
          </c:tx>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title>
        <c:numFmt formatCode="General" sourceLinked="1"/>
        <c:majorTickMark val="none"/>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crossAx val="564975408"/>
        <c:crosses val="autoZero"/>
        <c:crossBetween val="between"/>
      </c:valAx>
      <c:spPr>
        <a:noFill/>
        <a:ln>
          <a:noFill/>
        </a:ln>
        <a:effectLst/>
      </c:spPr>
    </c:plotArea>
    <c:legend>
      <c:legendPos val="r"/>
      <c:layout>
        <c:manualLayout>
          <c:xMode val="edge"/>
          <c:yMode val="edge"/>
          <c:x val="0.77616810550335669"/>
          <c:y val="0.32602039263105098"/>
          <c:w val="0.21631471226011972"/>
          <c:h val="0.44518125151214283"/>
        </c:manualLayout>
      </c:layout>
      <c:overlay val="0"/>
      <c:spPr>
        <a:noFill/>
        <a:ln>
          <a:noFill/>
        </a:ln>
        <a:effectLst/>
      </c:spPr>
      <c:txPr>
        <a:bodyPr rot="0" spcFirstLastPara="1" vertOverflow="ellipsis" vert="horz" wrap="square" anchor="ctr" anchorCtr="1"/>
        <a:lstStyle/>
        <a:p>
          <a:pPr>
            <a:defRPr sz="28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ysClr val="windowText" lastClr="000000"/>
          </a:solidFill>
          <a:latin typeface="Mongolian Baiti" panose="03000500000000000000" pitchFamily="66" charset="0"/>
          <a:cs typeface="Mongolian Baiti" panose="03000500000000000000" pitchFamily="66"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994220531755561"/>
          <c:y val="5.236432510397207E-2"/>
          <c:w val="0.73543798285807493"/>
          <c:h val="0.76051132376504726"/>
        </c:manualLayout>
      </c:layout>
      <c:barChart>
        <c:barDir val="col"/>
        <c:grouping val="clustered"/>
        <c:varyColors val="0"/>
        <c:ser>
          <c:idx val="0"/>
          <c:order val="0"/>
          <c:tx>
            <c:strRef>
              <c:f>Sheet1!$A$2</c:f>
              <c:strCache>
                <c:ptCount val="1"/>
                <c:pt idx="0">
                  <c:v>Help </c:v>
                </c:pt>
              </c:strCache>
            </c:strRef>
          </c:tx>
          <c:spPr>
            <a:solidFill>
              <a:schemeClr val="accent1"/>
            </a:solidFill>
            <a:ln>
              <a:noFill/>
            </a:ln>
            <a:effectLst/>
            <a:scene3d>
              <a:camera prst="orthographicFront"/>
              <a:lightRig rig="threePt" dir="t"/>
            </a:scene3d>
            <a:sp3d>
              <a:bevelT/>
            </a:sp3d>
          </c:spPr>
          <c:invertIfNegative val="0"/>
          <c:dPt>
            <c:idx val="0"/>
            <c:invertIfNegative val="0"/>
            <c:bubble3D val="0"/>
            <c:spPr>
              <a:solidFill>
                <a:srgbClr val="FF0000"/>
              </a:solidFill>
              <a:ln w="38100">
                <a:solidFill>
                  <a:srgbClr val="FFFF00"/>
                </a:solidFill>
              </a:ln>
              <a:effectLst/>
              <a:scene3d>
                <a:camera prst="orthographicFront"/>
                <a:lightRig rig="threePt" dir="t"/>
              </a:scene3d>
              <a:sp3d>
                <a:bevelT/>
              </a:sp3d>
            </c:spPr>
            <c:extLst>
              <c:ext xmlns:c16="http://schemas.microsoft.com/office/drawing/2014/chart" uri="{C3380CC4-5D6E-409C-BE32-E72D297353CC}">
                <c16:uniqueId val="{00000001-335D-6C4A-BC91-FEAD131128B2}"/>
              </c:ext>
            </c:extLst>
          </c:dPt>
          <c:dPt>
            <c:idx val="1"/>
            <c:invertIfNegative val="0"/>
            <c:bubble3D val="0"/>
            <c:spPr>
              <a:solidFill>
                <a:srgbClr val="00B0F0"/>
              </a:solidFill>
              <a:ln w="38100">
                <a:solidFill>
                  <a:srgbClr val="FF0000"/>
                </a:solidFill>
              </a:ln>
              <a:effectLst/>
              <a:scene3d>
                <a:camera prst="orthographicFront"/>
                <a:lightRig rig="threePt" dir="t"/>
              </a:scene3d>
              <a:sp3d>
                <a:bevelT/>
              </a:sp3d>
            </c:spPr>
            <c:extLst>
              <c:ext xmlns:c16="http://schemas.microsoft.com/office/drawing/2014/chart" uri="{C3380CC4-5D6E-409C-BE32-E72D297353CC}">
                <c16:uniqueId val="{00000003-335D-6C4A-BC91-FEAD131128B2}"/>
              </c:ext>
            </c:extLst>
          </c:dPt>
          <c:dPt>
            <c:idx val="2"/>
            <c:invertIfNegative val="0"/>
            <c:bubble3D val="0"/>
            <c:spPr>
              <a:solidFill>
                <a:schemeClr val="bg1">
                  <a:lumMod val="50000"/>
                </a:schemeClr>
              </a:solidFill>
              <a:ln w="28575">
                <a:solidFill>
                  <a:schemeClr val="tx1"/>
                </a:solidFill>
              </a:ln>
              <a:effectLst/>
              <a:scene3d>
                <a:camera prst="orthographicFront"/>
                <a:lightRig rig="threePt" dir="t"/>
              </a:scene3d>
              <a:sp3d>
                <a:bevelT/>
              </a:sp3d>
            </c:spPr>
            <c:extLst>
              <c:ext xmlns:c16="http://schemas.microsoft.com/office/drawing/2014/chart" uri="{C3380CC4-5D6E-409C-BE32-E72D297353CC}">
                <c16:uniqueId val="{00000005-335D-6C4A-BC91-FEAD131128B2}"/>
              </c:ext>
            </c:extLst>
          </c:dPt>
          <c:cat>
            <c:strRef>
              <c:f>Sheet1!$B$1:$D$1</c:f>
              <c:strCache>
                <c:ptCount val="3"/>
                <c:pt idx="0">
                  <c:v>Manchester United</c:v>
                </c:pt>
                <c:pt idx="1">
                  <c:v>Liverpool</c:v>
                </c:pt>
                <c:pt idx="2">
                  <c:v>Plain</c:v>
                </c:pt>
              </c:strCache>
            </c:strRef>
          </c:cat>
          <c:val>
            <c:numRef>
              <c:f>Sheet1!$B$2:$D$2</c:f>
              <c:numCache>
                <c:formatCode>General</c:formatCode>
                <c:ptCount val="3"/>
                <c:pt idx="0">
                  <c:v>34</c:v>
                </c:pt>
                <c:pt idx="1">
                  <c:v>8</c:v>
                </c:pt>
                <c:pt idx="2">
                  <c:v>11</c:v>
                </c:pt>
              </c:numCache>
            </c:numRef>
          </c:val>
          <c:extLst>
            <c:ext xmlns:c16="http://schemas.microsoft.com/office/drawing/2014/chart" uri="{C3380CC4-5D6E-409C-BE32-E72D297353CC}">
              <c16:uniqueId val="{00000006-335D-6C4A-BC91-FEAD131128B2}"/>
            </c:ext>
          </c:extLst>
        </c:ser>
        <c:dLbls>
          <c:showLegendKey val="0"/>
          <c:showVal val="0"/>
          <c:showCatName val="0"/>
          <c:showSerName val="0"/>
          <c:showPercent val="0"/>
          <c:showBubbleSize val="0"/>
        </c:dLbls>
        <c:gapWidth val="219"/>
        <c:overlap val="-27"/>
        <c:axId val="429528552"/>
        <c:axId val="429529272"/>
      </c:barChart>
      <c:catAx>
        <c:axId val="429528552"/>
        <c:scaling>
          <c:orientation val="minMax"/>
        </c:scaling>
        <c:delete val="0"/>
        <c:axPos val="b"/>
        <c:title>
          <c:tx>
            <c:rich>
              <a:bodyPr rot="0" spcFirstLastPara="1" vertOverflow="ellipsis" vert="horz" wrap="square" anchor="ctr" anchorCtr="1"/>
              <a:lstStyle/>
              <a:p>
                <a:pPr>
                  <a:defRPr sz="32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r>
                  <a:rPr lang="en-US" sz="3200" dirty="0"/>
                  <a:t>Shirt of Injured Confederate </a:t>
                </a:r>
              </a:p>
            </c:rich>
          </c:tx>
          <c:layout>
            <c:manualLayout>
              <c:xMode val="edge"/>
              <c:yMode val="edge"/>
              <c:x val="0.38661185625101946"/>
              <c:y val="0.92114519445221554"/>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title>
        <c:numFmt formatCode="General" sourceLinked="1"/>
        <c:majorTickMark val="none"/>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28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crossAx val="429529272"/>
        <c:crosses val="autoZero"/>
        <c:auto val="1"/>
        <c:lblAlgn val="ctr"/>
        <c:lblOffset val="100"/>
        <c:noMultiLvlLbl val="0"/>
      </c:catAx>
      <c:valAx>
        <c:axId val="42952927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r>
                  <a:rPr lang="en-US" sz="3200"/>
                  <a:t>Stopped to Help </a:t>
                </a:r>
              </a:p>
            </c:rich>
          </c:tx>
          <c:overlay val="0"/>
          <c:spPr>
            <a:noFill/>
            <a:ln>
              <a:noFill/>
            </a:ln>
            <a:effectLst/>
          </c:spPr>
          <c:txPr>
            <a:bodyPr rot="-5400000" spcFirstLastPara="1" vertOverflow="ellipsis" vert="horz" wrap="square" anchor="ctr" anchorCtr="1"/>
            <a:lstStyle/>
            <a:p>
              <a:pPr>
                <a:defRPr sz="32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title>
        <c:numFmt formatCode="General" sourceLinked="1"/>
        <c:majorTickMark val="none"/>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ongolian Baiti" panose="03000500000000000000" pitchFamily="66" charset="0"/>
                <a:ea typeface="+mn-ea"/>
                <a:cs typeface="Mongolian Baiti" panose="03000500000000000000" pitchFamily="66" charset="0"/>
              </a:defRPr>
            </a:pPr>
            <a:endParaRPr lang="en-US"/>
          </a:p>
        </c:txPr>
        <c:crossAx val="42952855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latin typeface="Mongolian Baiti" panose="03000500000000000000" pitchFamily="66" charset="0"/>
          <a:cs typeface="Mongolian Baiti" panose="03000500000000000000" pitchFamily="66"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D5A3E-2399-41EA-AC8B-7B4DF4DC4A49}" type="datetimeFigureOut">
              <a:rPr lang="en-US" smtClean="0"/>
              <a:t>3/7/24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15DE6-4891-4AEC-9715-981543F934E3}" type="slidenum">
              <a:rPr lang="en-US" smtClean="0"/>
              <a:t>‹#›</a:t>
            </a:fld>
            <a:endParaRPr lang="en-US"/>
          </a:p>
        </p:txBody>
      </p:sp>
    </p:spTree>
    <p:extLst>
      <p:ext uri="{BB962C8B-B14F-4D97-AF65-F5344CB8AC3E}">
        <p14:creationId xmlns:p14="http://schemas.microsoft.com/office/powerpoint/2010/main" val="422379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ended exam question: describe the three approaches to understanding prejudice that were outlined by Gordon Allport.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18F4C-EC8B-4C53-BD91-68E9748C3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09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In-group – People tend to identify with groups in which they belong (referred to as in-group) – as opposed to group in which they do not feel they belong (outgroup); Tajfel, 1974.  This single act is sufficient to set up a cascade of cognitive, motivational, and behavioral consequences that enable us to prefer our in-group (in-group favoritism).  </a:t>
            </a:r>
          </a:p>
          <a:p>
            <a:endParaRPr lang="en-US" dirty="0"/>
          </a:p>
          <a:p>
            <a:r>
              <a:rPr lang="en-US" dirty="0"/>
              <a:t>OFTEN at the expense of our outgroup.  The mere categorization of the self into a group, no matter how arbitrary the categorization, is sufficient to motivate people to prioritize their group and enhance it’s standing or value (Tajfel, Billing, Bundy, &amp; </a:t>
            </a:r>
            <a:r>
              <a:rPr lang="en-US" dirty="0" err="1"/>
              <a:t>Flament</a:t>
            </a:r>
            <a:r>
              <a:rPr lang="en-US" dirty="0"/>
              <a:t>, 1974).  -- Both consciously and unconsciously (Dasgupta, 2004).</a:t>
            </a:r>
          </a:p>
          <a:p>
            <a:r>
              <a:rPr lang="en-US" dirty="0"/>
              <a:t>	- More inclined to reward members of their in-group than members of their outgroup (Tajfel, 1974)  -- even if they don’t know them. </a:t>
            </a:r>
          </a:p>
          <a:p>
            <a:r>
              <a:rPr lang="en-US" dirty="0"/>
              <a:t>	- People can feel better about their ingroup if they can put down or derogate members of their out-groups (out-group derogation).  </a:t>
            </a:r>
          </a:p>
          <a:p>
            <a:endParaRPr lang="en-US" dirty="0"/>
          </a:p>
          <a:p>
            <a:r>
              <a:rPr lang="en-US" dirty="0"/>
              <a:t>Stereotypes – stereotyping outgroup as less intelligent or capable than one’s ingroup enables people to feel that their group is superior, which makes them feel proud of their group, and by extension, themselves (Reyna &amp; Zimmerman, 2017). </a:t>
            </a:r>
          </a:p>
          <a:p>
            <a:r>
              <a:rPr lang="en-US" dirty="0"/>
              <a:t>	- stereotypes</a:t>
            </a:r>
          </a:p>
          <a:p>
            <a:r>
              <a:rPr lang="en-US" dirty="0"/>
              <a:t>	-Discrimination </a:t>
            </a:r>
          </a:p>
          <a:p>
            <a:r>
              <a:rPr lang="en-US" dirty="0"/>
              <a:t>	-Racism </a:t>
            </a:r>
          </a:p>
          <a:p>
            <a:endParaRPr lang="en-US" dirty="0"/>
          </a:p>
          <a:p>
            <a:r>
              <a:rPr lang="en-US" dirty="0"/>
              <a:t>Discrimination: Potential employers were sent virtually identical job applications from a Black and White applicant.  Applicants that were portrayed as White received more calls for an interview than equally qualified Black applicants (Bertrand &amp; Mullainathan, 2004).  </a:t>
            </a:r>
          </a:p>
          <a:p>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27</a:t>
            </a:fld>
            <a:endParaRPr lang="en-US"/>
          </a:p>
        </p:txBody>
      </p:sp>
    </p:spTree>
    <p:extLst>
      <p:ext uri="{BB962C8B-B14F-4D97-AF65-F5344CB8AC3E}">
        <p14:creationId xmlns:p14="http://schemas.microsoft.com/office/powerpoint/2010/main" val="128584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In-group – People tend to identify with groups in which they belong (referred to as in-group) – as opposed to group in which they do not feel they belong (outgroup); Tajfel, 1974.  This single act is sufficient to set up a cascade of cognitive, motivational, and behavioral consequences that enable us to prefer our in-group (in-group favoritism).  </a:t>
            </a:r>
          </a:p>
          <a:p>
            <a:endParaRPr lang="en-US" dirty="0"/>
          </a:p>
          <a:p>
            <a:r>
              <a:rPr lang="en-US" dirty="0"/>
              <a:t>OFTEN at the expense of our outgroup.  The mere categorization of the self into a group, no matter how arbitrary the categorization, is sufficient to motivate people to prioritize their group and enhance it’s standing or value (Tajfel, Billing, Bundy, &amp; </a:t>
            </a:r>
            <a:r>
              <a:rPr lang="en-US" dirty="0" err="1"/>
              <a:t>Flament</a:t>
            </a:r>
            <a:r>
              <a:rPr lang="en-US" dirty="0"/>
              <a:t>, 1974).  -- Both consciously and unconsciously (Dasgupta, 2004).</a:t>
            </a:r>
          </a:p>
          <a:p>
            <a:r>
              <a:rPr lang="en-US" dirty="0"/>
              <a:t>	- More inclined to reward members of their in-group than members of their outgroup (Tajfel, 1974)  -- even if they don’t know them. </a:t>
            </a:r>
          </a:p>
          <a:p>
            <a:r>
              <a:rPr lang="en-US" dirty="0"/>
              <a:t>	- People can feel better about their ingroup if they can put down or derogate members of their out-groups (out-group derogation).  </a:t>
            </a:r>
          </a:p>
          <a:p>
            <a:endParaRPr lang="en-US" dirty="0"/>
          </a:p>
          <a:p>
            <a:r>
              <a:rPr lang="en-US" dirty="0"/>
              <a:t>Stereotypes – stereotyping outgroup as less intelligent or capable than one’s ingroup enables people to feel that their group is superior, which makes them feel proud of their group, and by extension, themselves (Reyna &amp; Zimmerman, 2017). </a:t>
            </a:r>
          </a:p>
          <a:p>
            <a:r>
              <a:rPr lang="en-US" dirty="0"/>
              <a:t>	- stereotypes</a:t>
            </a:r>
          </a:p>
          <a:p>
            <a:r>
              <a:rPr lang="en-US" dirty="0"/>
              <a:t>	-Discrimination </a:t>
            </a:r>
          </a:p>
          <a:p>
            <a:r>
              <a:rPr lang="en-US" dirty="0"/>
              <a:t>	-Racism </a:t>
            </a:r>
          </a:p>
          <a:p>
            <a:endParaRPr lang="en-US" dirty="0"/>
          </a:p>
          <a:p>
            <a:r>
              <a:rPr lang="en-US" dirty="0"/>
              <a:t>Discrimination: Potential employers were sent virtually identical job applications from a Black and White applicant.  Applicants that were portrayed as White received more calls for an interview than equally qualified Black applicants (Bertrand &amp; Mullainathan, 2004).  </a:t>
            </a:r>
          </a:p>
          <a:p>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28</a:t>
            </a:fld>
            <a:endParaRPr lang="en-US"/>
          </a:p>
        </p:txBody>
      </p:sp>
    </p:spTree>
    <p:extLst>
      <p:ext uri="{BB962C8B-B14F-4D97-AF65-F5344CB8AC3E}">
        <p14:creationId xmlns:p14="http://schemas.microsoft.com/office/powerpoint/2010/main" val="17782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3" charset="2"/>
              <a:buNone/>
            </a:pPr>
            <a:r>
              <a:rPr lang="en-US" dirty="0">
                <a:solidFill>
                  <a:schemeClr val="bg1"/>
                </a:solidFill>
              </a:rPr>
              <a:t>The Robbers Cave (Sherif, 1954, 1958, 1961).</a:t>
            </a:r>
          </a:p>
          <a:p>
            <a:r>
              <a:rPr lang="en-US" dirty="0">
                <a:solidFill>
                  <a:schemeClr val="bg1"/>
                </a:solidFill>
              </a:rPr>
              <a:t>Realistic Conflict Theory</a:t>
            </a:r>
          </a:p>
          <a:p>
            <a:pPr lvl="1"/>
            <a:r>
              <a:rPr lang="en-US" sz="3200" dirty="0">
                <a:solidFill>
                  <a:schemeClr val="bg1"/>
                </a:solidFill>
              </a:rPr>
              <a:t>Groups in competition for resources </a:t>
            </a:r>
          </a:p>
          <a:p>
            <a:pPr lvl="1"/>
            <a:r>
              <a:rPr lang="en-US" sz="3200" dirty="0">
                <a:solidFill>
                  <a:schemeClr val="bg1"/>
                </a:solidFill>
              </a:rPr>
              <a:t>Stereotypes and prejudice rooted in group competition for limited resources</a:t>
            </a:r>
          </a:p>
          <a:p>
            <a:endParaRPr lang="en-US" dirty="0"/>
          </a:p>
          <a:p>
            <a:r>
              <a:rPr lang="en-US" dirty="0">
                <a:effectLst/>
              </a:rPr>
              <a:t>The boys chose names for their groups, The Eagles and The Rattlers, and stenciled them onto shirts and flags.</a:t>
            </a:r>
          </a:p>
          <a:p>
            <a:r>
              <a:rPr lang="en-US" dirty="0">
                <a:effectLst/>
              </a:rPr>
              <a:t>Sherif now arranged the 'competition stage' where friction between the groups was to occur over the next 4-6 days. In this phase it was intended to bring the two groups into competition with each other in conditions that would create frustration between them.</a:t>
            </a:r>
          </a:p>
          <a:p>
            <a:r>
              <a:rPr lang="en-US" dirty="0">
                <a:effectLst/>
              </a:rPr>
              <a:t>A series of competitive activities (e.g. baseball, tug-of-war etc.) were arranged with a trophy being awarded on the basis of accumulated team score. There were also individual prizes for the winning group such as a medal and a multi-bladed pocket knife with no consolation prizes being given to the "losers."</a:t>
            </a:r>
            <a:br>
              <a:rPr lang="en-US" dirty="0">
                <a:effectLst/>
              </a:rPr>
            </a:br>
            <a:endParaRPr lang="en-US" dirty="0">
              <a:effectLst/>
            </a:endParaRPr>
          </a:p>
          <a:p>
            <a:r>
              <a:rPr lang="en-US" dirty="0">
                <a:effectLst/>
              </a:rPr>
              <a:t>The Rattlers' reaction to the informal announcement of a series of contests was absolute confidence in their victory! They spent the day talking about the contests and making improvements on the ball field, which they took over as their own to such an extent that they spoke of putting a "Keep Off" sign there! They ended up putting their Rattler flag on the pitch. At this time, several Rattlers made threatening remarks about what they would do if anybody from The Eagles bothered their flag.</a:t>
            </a:r>
          </a:p>
          <a:p>
            <a:r>
              <a:rPr lang="en-US" dirty="0">
                <a:effectLst/>
              </a:rPr>
              <a:t>Situations were also devised whereby one group gained at the expense of the other. For example, one group was delayed getting to a picnic and when they arrived the other group had eaten their food.</a:t>
            </a:r>
            <a:br>
              <a:rPr lang="en-US" dirty="0">
                <a:effectLst/>
              </a:rPr>
            </a:br>
            <a:endParaRPr lang="en-US" dirty="0">
              <a:effectLst/>
            </a:endParaRPr>
          </a:p>
          <a:p>
            <a:r>
              <a:rPr lang="en-US" dirty="0">
                <a:effectLst/>
              </a:rPr>
              <a:t>At first, this prejudice was only verbally expressed, such as taunting or name-calling. As the competition wore on, this expression took a more direct route. The Eagles burned the Rattler's flag. Then the next day, the Rattler's ransacked The Eagle's cabin, overturned beds, and stole private property. The groups became so aggressive with each other that the researchers had to physically separate them.</a:t>
            </a:r>
          </a:p>
          <a:p>
            <a:r>
              <a:rPr lang="en-US" dirty="0">
                <a:effectLst/>
              </a:rPr>
              <a:t>During the subsequent two-day cooling off period, the boys listed features of the two groups. The boys tended to characterize their own in-group in very favorable terms, and the other out-group in very unfavorable terms.</a:t>
            </a:r>
          </a:p>
          <a:p>
            <a:r>
              <a:rPr lang="en-US" dirty="0">
                <a:effectLst/>
              </a:rPr>
              <a:t>Keep in mind that the participants in this study were well-adjusted boys, not street gang members. This study clearly shows that conflict between groups can trigger prejudice attitudes and discriminatory behavior. This experiment confirmed Sherif's realistic conflict theory.</a:t>
            </a:r>
          </a:p>
          <a:p>
            <a:r>
              <a:rPr lang="en-US" sz="1200" b="0" kern="1200" dirty="0">
                <a:solidFill>
                  <a:schemeClr val="tx1"/>
                </a:solidFill>
                <a:effectLst/>
                <a:latin typeface="+mn-lt"/>
                <a:ea typeface="+mn-ea"/>
                <a:cs typeface="+mn-cs"/>
              </a:rPr>
              <a:t>Critical Evaluation</a:t>
            </a:r>
          </a:p>
          <a:p>
            <a:r>
              <a:rPr lang="en-US" dirty="0">
                <a:effectLst/>
              </a:rPr>
              <a:t>The events at Robbers Cave mimicked the kinds of conflict that plague people all over the world. The simplest explanation for this conflict is competition. Assign strangers to groups, throw the groups into competition, stir the pot, and soon there is conflict.</a:t>
            </a:r>
          </a:p>
          <a:p>
            <a:r>
              <a:rPr lang="en-US" dirty="0">
                <a:effectLst/>
              </a:rPr>
              <a:t>There is a lot of evidence that when people compete for scarce resources (e.g. jobs, land etc.) there is a rise in hostility between groups. For example, in times of high unemployment there may be high levels of racism among white people who believe that black people (or asylum seekers) have taken their jobs. The study was a field experiment which means it has high ecological validity.</a:t>
            </a:r>
            <a:br>
              <a:rPr lang="en-US" dirty="0">
                <a:effectLst/>
              </a:rPr>
            </a:br>
            <a:endParaRPr lang="en-US" dirty="0">
              <a:effectLst/>
            </a:endParaRPr>
          </a:p>
          <a:p>
            <a:r>
              <a:rPr lang="en-US" dirty="0">
                <a:effectLst/>
              </a:rPr>
              <a:t>However, the Robbers Cave study has been criticized on a number of issues. For example, the two groups of boys in the study were artificial, as was the competition, and did not necessarily reflect real life. For example, middle class boys randomly assigned into two separate groups is not rival inner city gangs, or rival football supporters.</a:t>
            </a:r>
            <a:br>
              <a:rPr lang="en-US" dirty="0">
                <a:effectLst/>
              </a:rPr>
            </a:br>
            <a:endParaRPr lang="en-US" dirty="0">
              <a:effectLst/>
            </a:endParaRPr>
          </a:p>
          <a:p>
            <a:r>
              <a:rPr lang="en-US" dirty="0">
                <a:effectLst/>
              </a:rPr>
              <a:t>Ethical issues must also be considered. The participants were deceived, as they did not know the true aim of the study. Also, participants were not protected from physical and psychological harm.</a:t>
            </a:r>
            <a:br>
              <a:rPr lang="en-US" dirty="0">
                <a:effectLst/>
              </a:rPr>
            </a:br>
            <a:endParaRPr lang="en-US" dirty="0">
              <a:effectLst/>
            </a:endParaRPr>
          </a:p>
          <a:p>
            <a:r>
              <a:rPr lang="en-US" dirty="0">
                <a:effectLst/>
              </a:rPr>
              <a:t>Nor should the results be generalized to real life because the research used only 12 year old white middle class boys and excluded, for example, girls and adults. The </a:t>
            </a:r>
            <a:r>
              <a:rPr lang="en-US" b="1" dirty="0">
                <a:effectLst/>
              </a:rPr>
              <a:t>sample was biased</a:t>
            </a:r>
            <a:r>
              <a:rPr lang="en-US" dirty="0">
                <a:effectLst/>
              </a:rPr>
              <a:t>.</a:t>
            </a:r>
            <a:br>
              <a:rPr lang="en-US" dirty="0">
                <a:effectLst/>
              </a:rPr>
            </a:br>
            <a:endParaRPr lang="en-US" dirty="0">
              <a:effectLst/>
            </a:endParaRPr>
          </a:p>
          <a:p>
            <a:r>
              <a:rPr lang="en-US" sz="1200" b="1" kern="1200" dirty="0">
                <a:solidFill>
                  <a:schemeClr val="tx1"/>
                </a:solidFill>
                <a:effectLst/>
                <a:latin typeface="+mn-lt"/>
                <a:ea typeface="+mn-ea"/>
                <a:cs typeface="+mn-cs"/>
              </a:rPr>
              <a:t>APA Style References</a:t>
            </a:r>
            <a:endParaRPr lang="en-US" sz="1200" b="0" kern="1200" dirty="0">
              <a:solidFill>
                <a:schemeClr val="tx1"/>
              </a:solidFill>
              <a:effectLst/>
              <a:latin typeface="+mn-lt"/>
              <a:ea typeface="+mn-ea"/>
              <a:cs typeface="+mn-cs"/>
            </a:endParaRPr>
          </a:p>
          <a:p>
            <a:r>
              <a:rPr lang="en-US" dirty="0">
                <a:effectLst/>
              </a:rPr>
              <a:t>Sherif, M. (1954). Experimental study of positive and negative intergroup attitudes between experimentally produced groups: robbers cave study.</a:t>
            </a:r>
          </a:p>
          <a:p>
            <a:r>
              <a:rPr lang="en-US" dirty="0">
                <a:effectLst/>
              </a:rPr>
              <a:t>Sherif, M. (1958). Superordinate goals in the reduction of intergroup conflict. </a:t>
            </a:r>
            <a:r>
              <a:rPr lang="en-US" i="1" dirty="0">
                <a:effectLst/>
              </a:rPr>
              <a:t>American journal of Sociology,</a:t>
            </a:r>
            <a:r>
              <a:rPr lang="en-US" dirty="0">
                <a:effectLst/>
              </a:rPr>
              <a:t> 349-356.</a:t>
            </a:r>
          </a:p>
          <a:p>
            <a:r>
              <a:rPr lang="en-US" dirty="0">
                <a:effectLst/>
              </a:rPr>
              <a:t>Sherif, M., Harvey, O. J., White, B. J., Hood, W. R., &amp; Sherif, C. W. (1961). </a:t>
            </a:r>
            <a:r>
              <a:rPr lang="en-US" i="1" dirty="0">
                <a:effectLst/>
              </a:rPr>
              <a:t>Intergroup conflict and cooperation: The Robbers Cave experiment (Vol. 10).</a:t>
            </a:r>
            <a:r>
              <a:rPr lang="en-US" dirty="0">
                <a:effectLst/>
              </a:rPr>
              <a:t> Norman, OK: University Book Exchange.</a:t>
            </a:r>
          </a:p>
          <a:p>
            <a:br>
              <a:rPr lang="en-US" b="0" dirty="0">
                <a:effectLst/>
              </a:rPr>
            </a:br>
            <a:r>
              <a:rPr lang="en-US" b="0" dirty="0">
                <a:effectLst/>
              </a:rPr>
              <a:t>This Robber's Cave study, just as it is remains, is a very important study that has guided new studies using the principles to reduce measured intergroup conflict in children of different racial or ethic status, wealthy etc. For example, our </a:t>
            </a:r>
            <a:r>
              <a:rPr lang="en-US" b="0" dirty="0" err="1">
                <a:effectLst/>
              </a:rPr>
              <a:t>PeaceBuilders</a:t>
            </a:r>
            <a:r>
              <a:rPr lang="en-US" b="0" dirty="0">
                <a:effectLst/>
              </a:rPr>
              <a:t> studies, which did have modern IRB's, and did include girls and samples of different ethnic and income groups actually show reductions medically measured violence (conducted by the CDC). That hugely beneficial finding might not have happened had not I read the original study in Grad School, realizing that there was a potentially very useful principle discovered. We also used this principle in the PAX Good Behavior Game studies that have multiple randomized trials to avert or reduce virtually every mental, emotional, and behavior disorder through young adulthood.</a:t>
            </a:r>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29</a:t>
            </a:fld>
            <a:endParaRPr lang="en-US"/>
          </a:p>
        </p:txBody>
      </p:sp>
    </p:spTree>
    <p:extLst>
      <p:ext uri="{BB962C8B-B14F-4D97-AF65-F5344CB8AC3E}">
        <p14:creationId xmlns:p14="http://schemas.microsoft.com/office/powerpoint/2010/main" val="2299286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This basic cause of prejudice is the result of two basic human tendencies:</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31</a:t>
            </a:fld>
            <a:endParaRPr lang="en-US"/>
          </a:p>
        </p:txBody>
      </p:sp>
    </p:spTree>
    <p:extLst>
      <p:ext uri="{BB962C8B-B14F-4D97-AF65-F5344CB8AC3E}">
        <p14:creationId xmlns:p14="http://schemas.microsoft.com/office/powerpoint/2010/main" val="57098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particular cultural worldview specifies what is right/wrong and good/bad. </a:t>
            </a:r>
            <a:r>
              <a:rPr lang="en-US" sz="1200" b="0" i="0" u="none" strike="noStrike" kern="1200" baseline="0" dirty="0">
                <a:solidFill>
                  <a:schemeClr val="tx1"/>
                </a:solidFill>
                <a:latin typeface="+mn-lt"/>
                <a:ea typeface="+mn-ea"/>
                <a:cs typeface="+mn-cs"/>
              </a:rPr>
              <a:t>Ethnocentric biases lead people to judge others’ cultural preferences and beliefs not just as different, but as inferior to their own.</a:t>
            </a:r>
          </a:p>
          <a:p>
            <a:endParaRPr lang="en-US" dirty="0"/>
          </a:p>
          <a:p>
            <a:r>
              <a:rPr lang="en-US" sz="3600" b="1" dirty="0">
                <a:solidFill>
                  <a:schemeClr val="tx1"/>
                </a:solidFill>
              </a:rPr>
              <a:t>Ethnocentrism</a:t>
            </a:r>
          </a:p>
          <a:p>
            <a:pPr lvl="1">
              <a:buFont typeface="Arial" panose="020B0604020202020204" pitchFamily="34" charset="0"/>
              <a:buChar char="•"/>
            </a:pPr>
            <a:r>
              <a:rPr lang="en-US" sz="3000" dirty="0">
                <a:solidFill>
                  <a:schemeClr val="tx1"/>
                </a:solidFill>
              </a:rPr>
              <a:t>Conforming to the norms and values of one’s worldview can lead to prejudice</a:t>
            </a:r>
          </a:p>
          <a:p>
            <a:pPr lvl="1"/>
            <a:r>
              <a:rPr lang="en-US" sz="3200" dirty="0">
                <a:solidFill>
                  <a:schemeClr val="tx1"/>
                </a:solidFill>
              </a:rPr>
              <a:t>Because worldview determines our view of what is right and good, others are often judged on the basis of those cultural values (ethnocentrism).</a:t>
            </a:r>
          </a:p>
          <a:p>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33</a:t>
            </a:fld>
            <a:endParaRPr lang="en-US"/>
          </a:p>
        </p:txBody>
      </p:sp>
    </p:spTree>
    <p:extLst>
      <p:ext uri="{BB962C8B-B14F-4D97-AF65-F5344CB8AC3E}">
        <p14:creationId xmlns:p14="http://schemas.microsoft.com/office/powerpoint/2010/main" val="200451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we talked about the cognitive component of prejudice (i.e., stereotypes)</a:t>
            </a:r>
          </a:p>
        </p:txBody>
      </p:sp>
      <p:sp>
        <p:nvSpPr>
          <p:cNvPr id="4" name="Slide Number Placeholder 3"/>
          <p:cNvSpPr>
            <a:spLocks noGrp="1"/>
          </p:cNvSpPr>
          <p:nvPr>
            <p:ph type="sldNum" sz="quarter" idx="5"/>
          </p:nvPr>
        </p:nvSpPr>
        <p:spPr/>
        <p:txBody>
          <a:bodyPr/>
          <a:lstStyle/>
          <a:p>
            <a:fld id="{9BC15DE6-4891-4AEC-9715-981543F934E3}" type="slidenum">
              <a:rPr lang="en-US" smtClean="0"/>
              <a:t>38</a:t>
            </a:fld>
            <a:endParaRPr lang="en-US"/>
          </a:p>
        </p:txBody>
      </p:sp>
    </p:spTree>
    <p:extLst>
      <p:ext uri="{BB962C8B-B14F-4D97-AF65-F5344CB8AC3E}">
        <p14:creationId xmlns:p14="http://schemas.microsoft.com/office/powerpoint/2010/main" val="385677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Roboto" panose="02000000000000000000" pitchFamily="2" charset="0"/>
              </a:rPr>
              <a:t>SDO correlates to higher prejudice against</a:t>
            </a:r>
            <a:r>
              <a:rPr lang="en-US" b="0" i="0" dirty="0">
                <a:solidFill>
                  <a:srgbClr val="202124"/>
                </a:solidFill>
                <a:effectLst/>
                <a:latin typeface="Roboto" panose="02000000000000000000" pitchFamily="2" charset="0"/>
              </a:rPr>
              <a:t> subordinate and disadvantaged groups, RWA correlates to higher prejudice against groups deemed threatening to traditional norms, while both are associated with increases in prejudice for "dissident" groups.</a:t>
            </a:r>
          </a:p>
          <a:p>
            <a:endParaRPr lang="en-US" b="0" i="0" dirty="0">
              <a:solidFill>
                <a:srgbClr val="202124"/>
              </a:solidFill>
              <a:effectLst/>
              <a:latin typeface="Roboto" panose="02000000000000000000" pitchFamily="2" charset="0"/>
            </a:endParaRPr>
          </a:p>
          <a:p>
            <a:r>
              <a:rPr lang="en-US" b="0" i="0" dirty="0">
                <a:solidFill>
                  <a:srgbClr val="444444"/>
                </a:solidFill>
                <a:effectLst/>
                <a:latin typeface="Open Sans" panose="020B0606030504020204" pitchFamily="34" charset="0"/>
              </a:rPr>
              <a:t>SDO seeks to dominate or even overthrow those that are in power in order to gain control. On the other hand, RWA seeks stability and not to overthrow. They both feed into prejudice but SDO correlates to prejudice against inferior and disadvantaged groups while RWA correlates to prejudice against threatening groups—or those do not conform to tradition (Crawford et al., 2013).</a:t>
            </a:r>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39</a:t>
            </a:fld>
            <a:endParaRPr lang="en-US"/>
          </a:p>
        </p:txBody>
      </p:sp>
    </p:spTree>
    <p:extLst>
      <p:ext uri="{BB962C8B-B14F-4D97-AF65-F5344CB8AC3E}">
        <p14:creationId xmlns:p14="http://schemas.microsoft.com/office/powerpoint/2010/main" val="2320117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thinking about people in terms of their group membership may be our cognitive default, we can think about others in terms of their individual qualities when we are so motivated (Fiske, 1998, 2000) </a:t>
            </a:r>
          </a:p>
          <a:p>
            <a:endParaRPr lang="en-US" dirty="0"/>
          </a:p>
          <a:p>
            <a:r>
              <a:rPr lang="en-US" dirty="0"/>
              <a:t>We know our friends, romantic partners, teammates, roommates, and other who we want to be close to on an individual basis. </a:t>
            </a:r>
          </a:p>
          <a:p>
            <a:endParaRPr lang="en-US" dirty="0"/>
          </a:p>
          <a:p>
            <a:r>
              <a:rPr lang="en-US" dirty="0"/>
              <a:t>We think about ourselves and others as members of different groups at different times. </a:t>
            </a:r>
          </a:p>
          <a:p>
            <a:endParaRPr lang="en-US" dirty="0"/>
          </a:p>
          <a:p>
            <a:r>
              <a:rPr lang="en-US" dirty="0"/>
              <a:t>Depending on what identity is important or salient to me at a particular time determines who is “in” and who is “out” </a:t>
            </a:r>
          </a:p>
          <a:p>
            <a:endParaRPr lang="en-US" dirty="0"/>
          </a:p>
          <a:p>
            <a:r>
              <a:rPr lang="en-US" dirty="0"/>
              <a:t>Perceptions of social categorization – although fundamental to human perception, cognition and social functioning – is FLUID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50</a:t>
            </a:fld>
            <a:endParaRPr lang="en-US"/>
          </a:p>
        </p:txBody>
      </p:sp>
    </p:spTree>
    <p:extLst>
      <p:ext uri="{BB962C8B-B14F-4D97-AF65-F5344CB8AC3E}">
        <p14:creationId xmlns:p14="http://schemas.microsoft.com/office/powerpoint/2010/main" val="332129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Personalization: When you exchange information about each other in a way that conveys your unique personal qualities,  you typically recognize that your stereotypes of the group are incorrect, which undermines your prejudice against the group as a whole. </a:t>
            </a:r>
          </a:p>
          <a:p>
            <a:r>
              <a:rPr lang="en-US" dirty="0"/>
              <a:t>Personalization is one reason why forming friendships with a member of another group has such a strong effect for reducing bias toward the group (Davies, </a:t>
            </a:r>
            <a:r>
              <a:rPr lang="en-US" dirty="0" err="1"/>
              <a:t>Tropp</a:t>
            </a:r>
            <a:r>
              <a:rPr lang="en-US" dirty="0"/>
              <a:t>, Aron, Pettigrew, &amp; Wright, 2011). </a:t>
            </a:r>
          </a:p>
          <a:p>
            <a:endParaRPr lang="en-US" dirty="0"/>
          </a:p>
          <a:p>
            <a:r>
              <a:rPr lang="en-US" dirty="0"/>
              <a:t>Personalization is most likely to change attitudes toward the group as a whole when the other person who discloses personal information is a typical, rather than atypical, member of a different group. </a:t>
            </a:r>
          </a:p>
          <a:p>
            <a:endParaRPr lang="en-US" dirty="0"/>
          </a:p>
          <a:p>
            <a:r>
              <a:rPr lang="en-US" dirty="0"/>
              <a:t>A typical member of a group represent what most people in the group are like.  If what you learn about the person contradicts your stereotype of the group, that experience will challenge your prejudice toward the whole group. </a:t>
            </a:r>
          </a:p>
          <a:p>
            <a:endParaRPr lang="en-US" dirty="0"/>
          </a:p>
          <a:p>
            <a:r>
              <a:rPr lang="en-US" dirty="0"/>
              <a:t>If that person is an atypical member of the group, there is little reason for your experience with this individual to transfer to the group as a whole, because that person is not like other members of the group.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52</a:t>
            </a:fld>
            <a:endParaRPr lang="en-US"/>
          </a:p>
        </p:txBody>
      </p:sp>
    </p:spTree>
    <p:extLst>
      <p:ext uri="{BB962C8B-B14F-4D97-AF65-F5344CB8AC3E}">
        <p14:creationId xmlns:p14="http://schemas.microsoft.com/office/powerpoint/2010/main" val="265818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202124"/>
                </a:solidFill>
                <a:effectLst/>
                <a:latin typeface="Google Sans"/>
              </a:rPr>
              <a:t>Cognitive dissonance is </a:t>
            </a:r>
            <a:r>
              <a:rPr lang="en-US" b="0" i="0" dirty="0">
                <a:solidFill>
                  <a:srgbClr val="040C28"/>
                </a:solidFill>
                <a:effectLst/>
                <a:latin typeface="Google Sans"/>
              </a:rPr>
              <a:t>a mental conflict that occurs when your beliefs don't line up with your actions</a:t>
            </a:r>
            <a:r>
              <a:rPr lang="en-US" b="0" i="0" dirty="0">
                <a:solidFill>
                  <a:srgbClr val="202124"/>
                </a:solidFill>
                <a:effectLst/>
                <a:latin typeface="Google Sans"/>
              </a:rPr>
              <a:t>. It's an uncomfortable state of mind when someone has contradictory values, attitudes, or perspectives about the same thing.</a:t>
            </a:r>
            <a:endParaRPr lang="en-US" dirty="0"/>
          </a:p>
          <a:p>
            <a:endParaRPr lang="en-US" dirty="0"/>
          </a:p>
          <a:p>
            <a:endParaRPr lang="en-US" dirty="0"/>
          </a:p>
          <a:p>
            <a:pPr lvl="2"/>
            <a:r>
              <a:rPr lang="en-US" sz="1200" dirty="0">
                <a:solidFill>
                  <a:schemeClr val="tx1"/>
                </a:solidFill>
              </a:rPr>
              <a:t>Not liking a group and its members is INCONSISTENT with feeling close to a typical member of that group. </a:t>
            </a:r>
          </a:p>
          <a:p>
            <a:pPr lvl="2"/>
            <a:r>
              <a:rPr lang="en-US" sz="1200" dirty="0">
                <a:solidFill>
                  <a:schemeClr val="tx1"/>
                </a:solidFill>
              </a:rPr>
              <a:t>Inconsistent = uncomfortable. </a:t>
            </a:r>
          </a:p>
          <a:p>
            <a:pPr lvl="2"/>
            <a:r>
              <a:rPr lang="en-US" sz="1200" dirty="0">
                <a:solidFill>
                  <a:schemeClr val="tx1"/>
                </a:solidFill>
              </a:rPr>
              <a:t>We don’t like being uncomfortable </a:t>
            </a:r>
          </a:p>
          <a:p>
            <a:pPr lvl="2"/>
            <a:r>
              <a:rPr lang="en-US" sz="1200" dirty="0">
                <a:solidFill>
                  <a:schemeClr val="tx1"/>
                </a:solidFill>
              </a:rPr>
              <a:t>Change your view to be CONSISTENT with your immediate, concrete, and meaningful connection with the outgroup member. </a:t>
            </a:r>
          </a:p>
          <a:p>
            <a:endParaRPr lang="en-US" dirty="0"/>
          </a:p>
          <a:p>
            <a:endParaRPr lang="en-US" dirty="0"/>
          </a:p>
          <a:p>
            <a:endParaRPr lang="en-US" dirty="0"/>
          </a:p>
          <a:p>
            <a:endParaRPr lang="en-US" dirty="0"/>
          </a:p>
          <a:p>
            <a:endParaRPr lang="en-US" dirty="0"/>
          </a:p>
          <a:p>
            <a:r>
              <a:rPr lang="en-US" dirty="0"/>
              <a:t>What psychological process is at work when you feel close to a member of another group that you previously did not like? It may arouse cognitive dissonance.  </a:t>
            </a:r>
          </a:p>
          <a:p>
            <a:endParaRPr lang="en-US" dirty="0"/>
          </a:p>
          <a:p>
            <a:r>
              <a:rPr lang="en-US" dirty="0"/>
              <a:t>Not liking a group and its member is inconsistent with feeling close to a typical member of that group. </a:t>
            </a:r>
          </a:p>
          <a:p>
            <a:endParaRPr lang="en-US" dirty="0"/>
          </a:p>
          <a:p>
            <a:r>
              <a:rPr lang="en-US" dirty="0"/>
              <a:t>If your view of the group was based on mainly second-hand information, then you would likely change your view to be consistent with your immediate, concrete, and meaningful connection with the out-group member.  AS we described in Chapter 3</a:t>
            </a:r>
          </a:p>
          <a:p>
            <a:endParaRPr lang="en-US" dirty="0"/>
          </a:p>
          <a:p>
            <a:r>
              <a:rPr lang="en-US" dirty="0"/>
              <a:t>Once a positive bond is established between members of two different groups, group attitudes change to fall in line. </a:t>
            </a:r>
          </a:p>
          <a:p>
            <a:endParaRPr lang="en-US" dirty="0"/>
          </a:p>
          <a:p>
            <a:r>
              <a:rPr lang="en-US" dirty="0"/>
              <a:t>Although we generally try to simplify the way we think about the world – the reason we use social categorization in the first place – we fundamentally want to see the world accurately. </a:t>
            </a:r>
          </a:p>
          <a:p>
            <a:endParaRPr lang="en-US" dirty="0"/>
          </a:p>
          <a:p>
            <a:r>
              <a:rPr lang="en-US" dirty="0"/>
              <a:t>Learning about what another group is like through a close personal relationship overrides what we think about the group generally and abstractly.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53</a:t>
            </a:fld>
            <a:endParaRPr lang="en-US"/>
          </a:p>
        </p:txBody>
      </p:sp>
    </p:spTree>
    <p:extLst>
      <p:ext uri="{BB962C8B-B14F-4D97-AF65-F5344CB8AC3E}">
        <p14:creationId xmlns:p14="http://schemas.microsoft.com/office/powerpoint/2010/main" val="272398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8</a:t>
            </a:fld>
            <a:endParaRPr lang="en-US"/>
          </a:p>
        </p:txBody>
      </p:sp>
    </p:spTree>
    <p:extLst>
      <p:ext uri="{BB962C8B-B14F-4D97-AF65-F5344CB8AC3E}">
        <p14:creationId xmlns:p14="http://schemas.microsoft.com/office/powerpoint/2010/main" val="903143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problems with recategorization, however, is that categories help us simplify a complicated world. </a:t>
            </a:r>
          </a:p>
          <a:p>
            <a:r>
              <a:rPr lang="en-US" dirty="0" err="1"/>
              <a:t>Decategorization</a:t>
            </a:r>
            <a:r>
              <a:rPr lang="en-US" dirty="0"/>
              <a:t> impressions cannot be sustained for long.  </a:t>
            </a:r>
          </a:p>
          <a:p>
            <a:endParaRPr lang="en-US" dirty="0"/>
          </a:p>
          <a:p>
            <a:r>
              <a:rPr lang="en-US" dirty="0"/>
              <a:t>Our basic need to categorize people undermines the ability to sustain </a:t>
            </a:r>
            <a:r>
              <a:rPr lang="en-US" dirty="0" err="1"/>
              <a:t>decategorization</a:t>
            </a:r>
            <a:r>
              <a:rPr lang="en-US" dirty="0"/>
              <a:t> representations over time. </a:t>
            </a:r>
          </a:p>
          <a:p>
            <a:endParaRPr lang="en-US" dirty="0"/>
          </a:p>
          <a:p>
            <a:endParaRPr lang="en-US" dirty="0"/>
          </a:p>
          <a:p>
            <a:endParaRPr lang="en-US" dirty="0"/>
          </a:p>
          <a:p>
            <a:r>
              <a:rPr lang="en-US" dirty="0"/>
              <a:t>In some circumstances, such as intense conflicts or as a result of segregation, we may not have opportunities to engage in these kinds of personalized interactions.  In fact, even when we have an opportunity of this type, our group biases and stereotypes may prevent us from disclosing personal information because that could make us feel vulnerable.  In these cases, alternative strategies for reducing bias may be useful. </a:t>
            </a:r>
          </a:p>
          <a:p>
            <a:endParaRPr lang="en-US" dirty="0"/>
          </a:p>
          <a:p>
            <a:endParaRPr lang="en-US" dirty="0"/>
          </a:p>
          <a:p>
            <a:r>
              <a:rPr lang="en-US" dirty="0"/>
              <a:t>However, they open the door to getting to know someone from a group that you always thought of as being different from you and your group. </a:t>
            </a:r>
          </a:p>
          <a:p>
            <a:endParaRPr lang="en-US" dirty="0"/>
          </a:p>
          <a:p>
            <a:r>
              <a:rPr lang="en-US" dirty="0"/>
              <a:t>Personalization: When you exchange information about each other in a way that conveys your unique personal qualities,  you typically recognize that your stereotypes of the group are incorrect, which undermines your prejudice against the group as a whole. </a:t>
            </a:r>
          </a:p>
          <a:p>
            <a:r>
              <a:rPr lang="en-US" dirty="0"/>
              <a:t>Personalization is one reason why forming friendships with a member of another group has such a strong effect for reducing bias toward the group (Davies, </a:t>
            </a:r>
            <a:r>
              <a:rPr lang="en-US" dirty="0" err="1"/>
              <a:t>Tropp</a:t>
            </a:r>
            <a:r>
              <a:rPr lang="en-US" dirty="0"/>
              <a:t>, Aron, Pettigrew, &amp; Wright, 2011)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54</a:t>
            </a:fld>
            <a:endParaRPr lang="en-US"/>
          </a:p>
        </p:txBody>
      </p:sp>
    </p:spTree>
    <p:extLst>
      <p:ext uri="{BB962C8B-B14F-4D97-AF65-F5344CB8AC3E}">
        <p14:creationId xmlns:p14="http://schemas.microsoft.com/office/powerpoint/2010/main" val="4052722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lvl="1"/>
            <a:r>
              <a:rPr lang="en-US" sz="4000" dirty="0">
                <a:solidFill>
                  <a:schemeClr val="tx1"/>
                </a:solidFill>
              </a:rPr>
              <a:t>Notice people, notice their race, their gender. . . . </a:t>
            </a:r>
          </a:p>
          <a:p>
            <a:pPr lvl="2"/>
            <a:r>
              <a:rPr lang="en-US" sz="3600" dirty="0">
                <a:solidFill>
                  <a:schemeClr val="tx1"/>
                </a:solidFill>
              </a:rPr>
              <a:t>Different social identities then you do </a:t>
            </a:r>
          </a:p>
          <a:p>
            <a:pPr lvl="2"/>
            <a:r>
              <a:rPr lang="en-US" sz="3600" dirty="0">
                <a:solidFill>
                  <a:schemeClr val="tx1"/>
                </a:solidFill>
              </a:rPr>
              <a:t>HOWEVER, you notice the person is wearing a sweatshirt of your college</a:t>
            </a:r>
          </a:p>
          <a:p>
            <a:endParaRPr lang="en-US" dirty="0"/>
          </a:p>
          <a:p>
            <a:endParaRPr lang="en-US" dirty="0"/>
          </a:p>
          <a:p>
            <a:endParaRPr lang="en-US" dirty="0"/>
          </a:p>
          <a:p>
            <a:endParaRPr lang="en-US" dirty="0"/>
          </a:p>
          <a:p>
            <a:endParaRPr lang="en-US" dirty="0"/>
          </a:p>
          <a:p>
            <a:endParaRPr lang="en-US" dirty="0"/>
          </a:p>
          <a:p>
            <a:r>
              <a:rPr lang="en-US" dirty="0"/>
              <a:t>Replacing the original categorization of members of different groups with an overriding shared identity.  </a:t>
            </a:r>
          </a:p>
          <a:p>
            <a:endParaRPr lang="en-US" dirty="0"/>
          </a:p>
          <a:p>
            <a:r>
              <a:rPr lang="en-US" dirty="0"/>
              <a:t>Imagine a person is walking down a busy street.  As people approach you, you automatically notice their race, and you think about them in terms of their racial membership. </a:t>
            </a:r>
          </a:p>
          <a:p>
            <a:endParaRPr lang="en-US" dirty="0"/>
          </a:p>
          <a:p>
            <a:r>
              <a:rPr lang="en-US" dirty="0"/>
              <a:t>HOWEVER, as a person from another race approaches you, you notice that he is wearing a sweatshirt from your college.  Will you feel differently about him now? According to recategorization, you will.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56</a:t>
            </a:fld>
            <a:endParaRPr lang="en-US"/>
          </a:p>
        </p:txBody>
      </p:sp>
    </p:spTree>
    <p:extLst>
      <p:ext uri="{BB962C8B-B14F-4D97-AF65-F5344CB8AC3E}">
        <p14:creationId xmlns:p14="http://schemas.microsoft.com/office/powerpoint/2010/main" val="326638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give you a minute to work with a neighbor to recall social identity theory and what it does.  </a:t>
            </a:r>
          </a:p>
          <a:p>
            <a:endParaRPr lang="en-US" dirty="0"/>
          </a:p>
          <a:p>
            <a:r>
              <a:rPr lang="en-US" dirty="0"/>
              <a:t>Motivated to protect the group because you are motivated to protect yourself; motivated to favor the group.  </a:t>
            </a:r>
          </a:p>
          <a:p>
            <a:endParaRPr lang="en-US" dirty="0"/>
          </a:p>
          <a:p>
            <a:endParaRPr lang="en-US" dirty="0"/>
          </a:p>
          <a:p>
            <a:r>
              <a:rPr lang="en-US" dirty="0"/>
              <a:t>It is possible to chance the ways we think about others by changing the way we think about their group membership.  Emphasizing a common group membership can change the way we typically think about others from an “us” verses “them” to be more inclusive, superordinate “we” connection.  This approach builds upon the principles of social categorization and social identity theory discussed earlier in this chapter. </a:t>
            </a:r>
          </a:p>
          <a:p>
            <a:endParaRPr lang="en-US" dirty="0"/>
          </a:p>
          <a:p>
            <a:r>
              <a:rPr lang="en-US" dirty="0"/>
              <a:t>Once you categorize me as an “in group member (a “we”) rather than an outgroup member (a “they”), I will benefit from all the pro-in group biases that make you like me more, discount my flaws, and want to work with me to promote “our” group.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57</a:t>
            </a:fld>
            <a:endParaRPr lang="en-US"/>
          </a:p>
        </p:txBody>
      </p:sp>
    </p:spTree>
    <p:extLst>
      <p:ext uri="{BB962C8B-B14F-4D97-AF65-F5344CB8AC3E}">
        <p14:creationId xmlns:p14="http://schemas.microsoft.com/office/powerpoint/2010/main" val="221940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Nier</a:t>
            </a:r>
            <a:r>
              <a:rPr lang="en-US" dirty="0"/>
              <a:t>, Gaertner, Dovidio, Banker, &amp; Ward: </a:t>
            </a:r>
          </a:p>
          <a:p>
            <a:endParaRPr lang="en-US" dirty="0"/>
          </a:p>
          <a:p>
            <a:r>
              <a:rPr lang="en-US" dirty="0"/>
              <a:t>A White or Black person approaches you and asks you for help answering a few questions about your food preferences for a survey he or she is doing.   Would you help? Would it matter whether the person had on the colors and insignia of your school or the other school? </a:t>
            </a:r>
          </a:p>
          <a:p>
            <a:endParaRPr lang="en-US" dirty="0"/>
          </a:p>
          <a:p>
            <a:r>
              <a:rPr lang="en-US" dirty="0"/>
              <a:t>White participants did not help a White confederate more when he was wearing the home team’s signature clothing than when he or she was wearing the other teams insignia; they were already part of the same (racial) in group.  HOWEVER, when white participants were asked for help by Black confederates, they were almost twice as likely to help (59% to 36% of the time) when the confederates wore the same team (university in group) insignia than when they wore the rival team’s signature clothing.  </a:t>
            </a:r>
          </a:p>
          <a:p>
            <a:endParaRPr lang="en-US" dirty="0"/>
          </a:p>
          <a:p>
            <a:r>
              <a:rPr lang="en-US" dirty="0"/>
              <a:t>The home-team clothing represented a common in-group identity between White and Black students at the game.  </a:t>
            </a:r>
          </a:p>
          <a:p>
            <a:r>
              <a:rPr lang="en-US" dirty="0"/>
              <a:t>Replicated with physical injury and wearing a soccer shirt of your team vs the opposing team (Levine, Prosser, Evans, &amp; Reicher, 2005)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58</a:t>
            </a:fld>
            <a:endParaRPr lang="en-US"/>
          </a:p>
        </p:txBody>
      </p:sp>
    </p:spTree>
    <p:extLst>
      <p:ext uri="{BB962C8B-B14F-4D97-AF65-F5344CB8AC3E}">
        <p14:creationId xmlns:p14="http://schemas.microsoft.com/office/powerpoint/2010/main" val="422172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White participants did not help a White confederate more when he was wearing the home team’s signature clothing than when he or she was wearing the other teams insignia; they were already part of the same (racial) in group.  HOWEVER, when white participants were asked for help by Black confederates, they were almost twice as likely to help (59% to 36% of the time) when the confederates wore the same team (university in group) insignia than when they wore the rival team’s signature clothing</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59</a:t>
            </a:fld>
            <a:endParaRPr lang="en-US"/>
          </a:p>
        </p:txBody>
      </p:sp>
    </p:spTree>
    <p:extLst>
      <p:ext uri="{BB962C8B-B14F-4D97-AF65-F5344CB8AC3E}">
        <p14:creationId xmlns:p14="http://schemas.microsoft.com/office/powerpoint/2010/main" val="4237822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Two experiments exploring the effects of social category membership on real-life helping behavior are reported. In Study 1, intergroup rivalries between soccer fans are used to examine the role of identity in emergency helping. An injured stranger wearing an in-group team shirt is more likely to be helped than when wearing a rival team shirt or an unbranded sports shirt. In Study 2, a more inclusive social categorization is made salient for potential helpers. Helping is extended to those who were previously identified as out-group members but not to those who do not display signs of group membership. Taken together, the studies show the importance of both shared identity between bystander and victim and the inclusiveness of salient identity for increasing the likelihood of emergency intervention.</a:t>
            </a:r>
          </a:p>
          <a:p>
            <a:endParaRPr lang="en-US" b="0" i="0" dirty="0">
              <a:solidFill>
                <a:srgbClr val="212121"/>
              </a:solidFill>
              <a:effectLst/>
              <a:latin typeface="BlinkMacSystemFont"/>
            </a:endParaRPr>
          </a:p>
          <a:p>
            <a:r>
              <a:rPr lang="en-US" dirty="0"/>
              <a:t>Raising the salience of identity. Having identified a pool of Manchester United supporters, participants were then invited to come to the Psychology Department. Participants were invited separately, and 30 minutes was allowed between each appointment. When participants arrived at the Psychology Department (on the second floor of the building), they were met by an experimenter</a:t>
            </a:r>
            <a:r>
              <a:rPr lang="en-US" b="0" i="0" dirty="0">
                <a:solidFill>
                  <a:srgbClr val="212121"/>
                </a:solidFill>
                <a:effectLst/>
                <a:latin typeface="BlinkMacSystemFont"/>
              </a:rPr>
              <a:t> </a:t>
            </a:r>
            <a:r>
              <a:rPr lang="en-US" dirty="0"/>
              <a:t>who accompanied them to a research cubicle. Once seated in the cubicle, participants were reminded that they were being asked to take part in research on football teams and their fans and invited to fill in two questionnaires. The first questionnaire asked them to identify the team they supported and answer (in an open-ended format) questions about why they supported this team, how long they have supported them, how often they watch their team play, and how they feel about the success and failure of their team. The second questionnaire asked the participants to answer (on a 5-point scale) 10 questions that explored the participant’s identification with other supporters of their team. This questionnaire was adapted from Brown, Condor, Mathews, Wade, and Williams’s (1986) Identification Scale and included items on cognitive (I am a person who identifies with . . . fans), emotional (I am a person who is glad to be a . . . fan), and evaluative (I am a person who makes excuses for being a . . . fan) aspects of identification. To ensure that participants remained unaware that Manchester United supporters were the focus of the experiment (as they might have done if they had been presented with scales that had been preprinted with the words, “Manchester United”) each person was asked to write Manchester United in the relevant position in each item before choosing an appropriate number from the scale. Creating the emergency incident. After the participants had completed the two questionnaires, they were told that, as part of the study, they would be asked to watch a short video about football teams, their supporters, and crowd behavior at football matches. They were also told that the cubicle was too small to show the video and that a projection room with a large screen display had been booked to show the video (the location of the projection room was familiar to the participants in the study). As this projection room was in another building adjacent to the Psychology Department, the experimenter informed participants that they would accompany them to the new room. The experimenter and participant walked down the two flights of stairs and out onto the car park that separated the two buildings. Having walked a short distance across the car park, the experimenter informed participants that the experimenter needed to go back to meet the next person in the study but that they should continue across the car park and around the back of the building where they would be met by a second experimenter who would show them the video. The participants were then left to walk on alone. The path around the back of the building was a quiet and secluded part of the campus that narrowed as it neared the corner of the building. At the corner of the building, the path had a clear line of sight to a grassy area a short distance away. Hidden observers ensured that all other people</a:t>
            </a:r>
            <a:endParaRPr lang="en-US" b="0" i="0" dirty="0">
              <a:solidFill>
                <a:srgbClr val="212121"/>
              </a:solidFill>
              <a:effectLst/>
              <a:latin typeface="BlinkMacSystemFont"/>
            </a:endParaRPr>
          </a:p>
          <a:p>
            <a:r>
              <a:rPr lang="en-US" dirty="0"/>
              <a:t>were kept out of the area and the sight of the participants. As the participants approached the corner of the building, a confederate appeared, jogged across the grass, and prepared to run down a grass bank a short distance in front of the participants. The confederate had mud splattered up his legs and was wearing shorts, socks, and running shoes. In addition (depending on experimental condition), he was also wearing either a Manchester United team shirt, a Liverpool FC team shirt, or an ordinary, unbranded sports shirt. As the confederate ran down the grass bank, he slipped and fell over, holding onto his ankle and shouting out in pain. Having crumpled to the ground he groaned and winced, indicating that he might need help. The confederate did not make eye contact with or ask the participants for help. As the key </a:t>
            </a:r>
            <a:r>
              <a:rPr lang="en-US" dirty="0" err="1"/>
              <a:t>dependant</a:t>
            </a:r>
            <a:r>
              <a:rPr lang="en-US" dirty="0"/>
              <a:t> measure was whether the participants, having noticed the accident, offered help, the confederate was instructed to be nondirective in response to any first contact from the participants. If the participants asked the confederate if he needed help, the confederate replied, “I think I might have done something to my ankle.” Any further solicitation from the participants was met with tentative reassurance that the ankle was going to be alright. As the incident unfolded, the participants were observed and rated by three independent observers, all hidden at different vantage points around the accident site. The observers were aware in advance of the shirt condition to which the participant was to be exposed. When the participants departed the scene of the accident (having intervened or not), they continued on to the projection room where they were met by another member of the research team. The researcher asked the participants if they noticed anything on the journey to the projection room and, if so, what it was and how serious it appeared to be. The participants were then fully debriefed.</a:t>
            </a:r>
            <a:endParaRPr lang="en-US" b="0" i="0" dirty="0">
              <a:solidFill>
                <a:srgbClr val="212121"/>
              </a:solidFill>
              <a:effectLst/>
              <a:latin typeface="BlinkMacSystemFont"/>
            </a:endParaRPr>
          </a:p>
          <a:p>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60</a:t>
            </a:fld>
            <a:endParaRPr lang="en-US"/>
          </a:p>
        </p:txBody>
      </p:sp>
    </p:spTree>
    <p:extLst>
      <p:ext uri="{BB962C8B-B14F-4D97-AF65-F5344CB8AC3E}">
        <p14:creationId xmlns:p14="http://schemas.microsoft.com/office/powerpoint/2010/main" val="922556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eliminate bias…. Just redirects it. </a:t>
            </a:r>
          </a:p>
          <a:p>
            <a:endParaRPr lang="en-US" dirty="0"/>
          </a:p>
          <a:p>
            <a:r>
              <a:rPr lang="en-US" dirty="0"/>
              <a:t>Getting groups to accept a common identity is not always easy. </a:t>
            </a:r>
          </a:p>
          <a:p>
            <a:endParaRPr lang="en-US" dirty="0"/>
          </a:p>
          <a:p>
            <a:r>
              <a:rPr lang="en-US" dirty="0"/>
              <a:t>Efforts to induce a common identity can be met with resistance that in turn may increase bias between members of the original groups. </a:t>
            </a:r>
          </a:p>
          <a:p>
            <a:endParaRPr lang="en-US" dirty="0"/>
          </a:p>
          <a:p>
            <a:r>
              <a:rPr lang="en-US" dirty="0"/>
              <a:t>When the integrity of one’s group identity is threatened, people are motivated to reestablish positive and distinctive group identities and thereby maintain relatively high levels of intergroup bias or show increased levels of bias (</a:t>
            </a:r>
            <a:r>
              <a:rPr lang="en-US" dirty="0" err="1"/>
              <a:t>Jetten</a:t>
            </a:r>
            <a:r>
              <a:rPr lang="en-US" dirty="0"/>
              <a:t>, spears, </a:t>
            </a:r>
            <a:r>
              <a:rPr lang="en-US" dirty="0" err="1"/>
              <a:t>postmes</a:t>
            </a:r>
            <a:r>
              <a:rPr lang="en-US" dirty="0"/>
              <a:t>, 2004). </a:t>
            </a:r>
          </a:p>
          <a:p>
            <a:endParaRPr lang="en-US" dirty="0"/>
          </a:p>
          <a:p>
            <a:r>
              <a:rPr lang="en-US" dirty="0"/>
              <a:t>Social identities are complex.  Every individual belongs to multiple group </a:t>
            </a:r>
            <a:r>
              <a:rPr lang="en-US" dirty="0" err="1"/>
              <a:t>ssimultaneously</a:t>
            </a:r>
            <a:r>
              <a:rPr lang="en-US" dirty="0"/>
              <a:t> (Brewer, 2000). </a:t>
            </a:r>
          </a:p>
          <a:p>
            <a:endParaRPr lang="en-US" dirty="0"/>
          </a:p>
          <a:p>
            <a:r>
              <a:rPr lang="en-US" dirty="0"/>
              <a:t>In addition, given the traditional and contemporary importance of certain social categories, recategorization may be highly unstable. </a:t>
            </a:r>
          </a:p>
          <a:p>
            <a:endParaRPr lang="en-US" dirty="0"/>
          </a:p>
          <a:p>
            <a:r>
              <a:rPr lang="en-US" dirty="0"/>
              <a:t>A single, </a:t>
            </a:r>
            <a:r>
              <a:rPr lang="en-US" dirty="0" err="1"/>
              <a:t>personalizted</a:t>
            </a:r>
            <a:r>
              <a:rPr lang="en-US" dirty="0"/>
              <a:t> interaction with a member of a different group can undermine stereotypes and dramatically change how I think and feel about the group as a whole, particularly if we see the person as a typical member of their group.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62</a:t>
            </a:fld>
            <a:endParaRPr lang="en-US"/>
          </a:p>
        </p:txBody>
      </p:sp>
    </p:spTree>
    <p:extLst>
      <p:ext uri="{BB962C8B-B14F-4D97-AF65-F5344CB8AC3E}">
        <p14:creationId xmlns:p14="http://schemas.microsoft.com/office/powerpoint/2010/main" val="105899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400" dirty="0">
                <a:solidFill>
                  <a:schemeClr val="tx1"/>
                </a:solidFill>
              </a:rPr>
              <a:t>Movies; having meals together = failed </a:t>
            </a:r>
          </a:p>
          <a:p>
            <a:pPr lvl="2"/>
            <a:r>
              <a:rPr lang="en-US" sz="2400" dirty="0">
                <a:solidFill>
                  <a:schemeClr val="tx1"/>
                </a:solidFill>
              </a:rPr>
              <a:t>Fake “Emergencies” – required both groups to work together to solve the problem </a:t>
            </a:r>
          </a:p>
          <a:p>
            <a:pPr lvl="3"/>
            <a:r>
              <a:rPr lang="en-US" sz="2400" dirty="0">
                <a:solidFill>
                  <a:schemeClr val="tx1"/>
                </a:solidFill>
              </a:rPr>
              <a:t>When they had to work together to solve the problem, intergroup conflict was reduced significantly</a:t>
            </a:r>
            <a:r>
              <a:rPr lang="en-US" sz="1800" dirty="0">
                <a:solidFill>
                  <a:schemeClr val="tx1"/>
                </a:solidFill>
              </a:rPr>
              <a:t>.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64</a:t>
            </a:fld>
            <a:endParaRPr lang="en-US"/>
          </a:p>
        </p:txBody>
      </p:sp>
    </p:spTree>
    <p:extLst>
      <p:ext uri="{BB962C8B-B14F-4D97-AF65-F5344CB8AC3E}">
        <p14:creationId xmlns:p14="http://schemas.microsoft.com/office/powerpoint/2010/main" val="50280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Previously we talked about the cognitive component of prejudice (i.e., stereotypes)</a:t>
            </a:r>
          </a:p>
        </p:txBody>
      </p:sp>
      <p:sp>
        <p:nvSpPr>
          <p:cNvPr id="4" name="Slide Number Placeholder 3"/>
          <p:cNvSpPr>
            <a:spLocks noGrp="1"/>
          </p:cNvSpPr>
          <p:nvPr>
            <p:ph type="sldNum" sz="quarter" idx="5"/>
          </p:nvPr>
        </p:nvSpPr>
        <p:spPr/>
        <p:txBody>
          <a:bodyPr/>
          <a:lstStyle/>
          <a:p>
            <a:fld id="{9BC15DE6-4891-4AEC-9715-981543F934E3}" type="slidenum">
              <a:rPr lang="en-US" smtClean="0"/>
              <a:t>9</a:t>
            </a:fld>
            <a:endParaRPr lang="en-US"/>
          </a:p>
        </p:txBody>
      </p:sp>
    </p:spTree>
    <p:extLst>
      <p:ext uri="{BB962C8B-B14F-4D97-AF65-F5344CB8AC3E}">
        <p14:creationId xmlns:p14="http://schemas.microsoft.com/office/powerpoint/2010/main" val="151412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Gordon Allport’s (1954) book </a:t>
            </a:r>
            <a:r>
              <a:rPr lang="en-US" sz="1200" b="0" i="1" dirty="0">
                <a:solidFill>
                  <a:schemeClr val="tx1"/>
                </a:solidFill>
              </a:rPr>
              <a:t>The Nature of Prejudice </a:t>
            </a:r>
            <a:r>
              <a:rPr lang="en-US" sz="1200" b="0" dirty="0">
                <a:solidFill>
                  <a:schemeClr val="tx1"/>
                </a:solidFill>
              </a:rPr>
              <a:t>launched more than six decades of research on the subject.</a:t>
            </a:r>
            <a:endParaRPr lang="en-US" dirty="0"/>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19</a:t>
            </a:fld>
            <a:endParaRPr lang="en-US"/>
          </a:p>
        </p:txBody>
      </p:sp>
    </p:spTree>
    <p:extLst>
      <p:ext uri="{BB962C8B-B14F-4D97-AF65-F5344CB8AC3E}">
        <p14:creationId xmlns:p14="http://schemas.microsoft.com/office/powerpoint/2010/main" val="228553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some groups you are part of. . . . . . </a:t>
            </a:r>
          </a:p>
          <a:p>
            <a:r>
              <a:rPr lang="en-US" dirty="0"/>
              <a:t>Are those groups important to you? </a:t>
            </a:r>
          </a:p>
          <a:p>
            <a:r>
              <a:rPr lang="en-US" dirty="0"/>
              <a:t>Why? Or Why not? </a:t>
            </a:r>
          </a:p>
          <a:p>
            <a:endParaRPr lang="en-US" dirty="0"/>
          </a:p>
          <a:p>
            <a:r>
              <a:rPr lang="en-US" dirty="0"/>
              <a:t>Seeing the world in groups – </a:t>
            </a:r>
          </a:p>
          <a:p>
            <a:endParaRPr lang="en-US" dirty="0"/>
          </a:p>
          <a:p>
            <a:r>
              <a:rPr lang="en-US" dirty="0"/>
              <a:t>Humans have always existed in groups, starting from birth – family, neighborhood and community, racial and ethnic groups – Larger system level groups in which they belong </a:t>
            </a:r>
          </a:p>
          <a:p>
            <a:endParaRPr lang="en-US" dirty="0"/>
          </a:p>
          <a:p>
            <a:r>
              <a:rPr lang="en-US" dirty="0"/>
              <a:t>Brewer &amp; </a:t>
            </a:r>
            <a:r>
              <a:rPr lang="en-US" dirty="0" err="1"/>
              <a:t>Caporeal</a:t>
            </a:r>
            <a:r>
              <a:rPr lang="en-US" dirty="0"/>
              <a:t>, 2006; </a:t>
            </a:r>
            <a:r>
              <a:rPr lang="en-US" dirty="0" err="1"/>
              <a:t>Efferson</a:t>
            </a:r>
            <a:r>
              <a:rPr lang="en-US" dirty="0"/>
              <a:t>, </a:t>
            </a:r>
            <a:r>
              <a:rPr lang="en-US" dirty="0" err="1"/>
              <a:t>LaLive</a:t>
            </a:r>
            <a:r>
              <a:rPr lang="en-US" dirty="0"/>
              <a:t>, &amp; Fehr, 2008: Existing and seeing the world in terms of groups in which we belong is profoundly adaptive. </a:t>
            </a:r>
          </a:p>
          <a:p>
            <a:r>
              <a:rPr lang="en-US" dirty="0"/>
              <a:t>	- Meets diverse set of needs </a:t>
            </a:r>
          </a:p>
          <a:p>
            <a:r>
              <a:rPr lang="en-US" dirty="0"/>
              <a:t>	- Family, Kin, community provide care, protection,  foster’s survival (Taylor, 2012) </a:t>
            </a:r>
          </a:p>
          <a:p>
            <a:r>
              <a:rPr lang="en-US" dirty="0"/>
              <a:t>	-Enhance capacity to thrive by providing social and material support, as well as opportunities to collaborate and coexist with others who share similar goals, values, language, history, geography, and culture </a:t>
            </a:r>
          </a:p>
          <a:p>
            <a:r>
              <a:rPr lang="en-US" dirty="0"/>
              <a:t>	- Fulfill important psychological emotional, and relational needs. </a:t>
            </a:r>
          </a:p>
          <a:p>
            <a:r>
              <a:rPr lang="en-US" dirty="0"/>
              <a:t>Baumeister &amp; Leary, 1995; Maslow, 1943): Humans are naturally social, with an innate need to belong and feel accepted by others. </a:t>
            </a:r>
          </a:p>
          <a:p>
            <a:endParaRPr lang="en-US" dirty="0"/>
          </a:p>
          <a:p>
            <a:r>
              <a:rPr lang="en-US" dirty="0"/>
              <a:t>Those that feel accepted (Haslam, Haslam, Jetten, Bevins, </a:t>
            </a:r>
            <a:r>
              <a:rPr lang="en-US" dirty="0" err="1"/>
              <a:t>Ravenscoft</a:t>
            </a:r>
            <a:r>
              <a:rPr lang="en-US" dirty="0"/>
              <a:t>, &amp; Tonks, 2010: Leary, Tambor, </a:t>
            </a:r>
            <a:r>
              <a:rPr lang="en-US" dirty="0" err="1"/>
              <a:t>Terdal</a:t>
            </a:r>
            <a:r>
              <a:rPr lang="en-US" dirty="0"/>
              <a:t>, &amp; Downs, 1995) report higher levels of satisfaction, well-being, and self-esteem. </a:t>
            </a:r>
          </a:p>
          <a:p>
            <a:endParaRPr lang="en-US" dirty="0"/>
          </a:p>
          <a:p>
            <a:r>
              <a:rPr lang="en-US" dirty="0"/>
              <a:t>Those that feel rejected, ostracized, have higher rates of depression, loss of meaning, and suicide (</a:t>
            </a:r>
            <a:r>
              <a:rPr lang="en-US" dirty="0" err="1"/>
              <a:t>Crewys</a:t>
            </a:r>
            <a:r>
              <a:rPr lang="en-US" dirty="0"/>
              <a:t>, Haslam, Dingle, Haslam, &amp; Jetten, 2014; Stillman, Baumeister, Lambert, </a:t>
            </a:r>
            <a:r>
              <a:rPr lang="en-US" dirty="0" err="1"/>
              <a:t>Crescioni</a:t>
            </a:r>
            <a:r>
              <a:rPr lang="en-US" dirty="0"/>
              <a:t>, </a:t>
            </a:r>
            <a:r>
              <a:rPr lang="en-US" dirty="0" err="1"/>
              <a:t>DeWall</a:t>
            </a:r>
            <a:r>
              <a:rPr lang="en-US" dirty="0"/>
              <a:t>, &amp; Fincham, 2009; Van Orden &amp; Joiner, 2013) </a:t>
            </a:r>
          </a:p>
          <a:p>
            <a:endParaRPr lang="en-US" dirty="0"/>
          </a:p>
          <a:p>
            <a:r>
              <a:rPr lang="en-US" dirty="0"/>
              <a:t>Social Identity Theory (Haslam, </a:t>
            </a:r>
            <a:r>
              <a:rPr lang="en-US" dirty="0" err="1"/>
              <a:t>Ellemers</a:t>
            </a:r>
            <a:r>
              <a:rPr lang="en-US" dirty="0"/>
              <a:t>, </a:t>
            </a:r>
            <a:r>
              <a:rPr lang="en-US" dirty="0" err="1"/>
              <a:t>Reichr</a:t>
            </a:r>
            <a:r>
              <a:rPr lang="en-US" dirty="0"/>
              <a:t>, Reynolds, &amp; Schmitt, 2010; Tajfel &amp; Turner, 1979), people derive self-esteem in part from membership in social groups. Our self-concept is compromised of both an individual identity (which reflects our personality, beliefs, preferences, and personal experiences ).  Because groups inform our self-concept, we are motivated to value and protect our groups.  In turn, our groups successes and failures can affect the way in which we view ourselves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21</a:t>
            </a:fld>
            <a:endParaRPr lang="en-US"/>
          </a:p>
        </p:txBody>
      </p:sp>
    </p:spTree>
    <p:extLst>
      <p:ext uri="{BB962C8B-B14F-4D97-AF65-F5344CB8AC3E}">
        <p14:creationId xmlns:p14="http://schemas.microsoft.com/office/powerpoint/2010/main" val="288615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the world in groups – </a:t>
            </a:r>
          </a:p>
          <a:p>
            <a:endParaRPr lang="en-US" dirty="0"/>
          </a:p>
          <a:p>
            <a:r>
              <a:rPr lang="en-US" dirty="0"/>
              <a:t>Humans have always existed in groups, starting from birth – family, neighborhood and community, racial and ethnic groups – Larger system level groups in which they belong </a:t>
            </a:r>
          </a:p>
          <a:p>
            <a:endParaRPr lang="en-US" dirty="0"/>
          </a:p>
          <a:p>
            <a:r>
              <a:rPr lang="en-US" dirty="0"/>
              <a:t>Brewer &amp; </a:t>
            </a:r>
            <a:r>
              <a:rPr lang="en-US" dirty="0" err="1"/>
              <a:t>Caporeal</a:t>
            </a:r>
            <a:r>
              <a:rPr lang="en-US" dirty="0"/>
              <a:t>, 2006; </a:t>
            </a:r>
            <a:r>
              <a:rPr lang="en-US" dirty="0" err="1"/>
              <a:t>Efferson</a:t>
            </a:r>
            <a:r>
              <a:rPr lang="en-US" dirty="0"/>
              <a:t>, </a:t>
            </a:r>
            <a:r>
              <a:rPr lang="en-US" dirty="0" err="1"/>
              <a:t>LaLive</a:t>
            </a:r>
            <a:r>
              <a:rPr lang="en-US" dirty="0"/>
              <a:t>, &amp; Fehr, 2008: Existing and seeing the world in terms of groups in which we belong is profoundly adaptive. </a:t>
            </a:r>
          </a:p>
          <a:p>
            <a:r>
              <a:rPr lang="en-US" dirty="0"/>
              <a:t>	- Meets diverse set of needs </a:t>
            </a:r>
          </a:p>
          <a:p>
            <a:r>
              <a:rPr lang="en-US" dirty="0"/>
              <a:t>	- Family, Kin, community provide care, protection,  foster’s survival (Taylor, 2012) </a:t>
            </a:r>
          </a:p>
          <a:p>
            <a:r>
              <a:rPr lang="en-US" dirty="0"/>
              <a:t>	-Enhance capacity to thrive by providing social and material support, as well as opportunities to collaborate and coexist with others who share similar goals, values, language, history, geography, and culture </a:t>
            </a:r>
          </a:p>
          <a:p>
            <a:r>
              <a:rPr lang="en-US" dirty="0"/>
              <a:t>	- Fulfill important psychological emotional, and relational needs. </a:t>
            </a:r>
          </a:p>
          <a:p>
            <a:r>
              <a:rPr lang="en-US" dirty="0"/>
              <a:t>Baumeister &amp; Leary, 1995; Maslow, 1943): Humans are naturally social, with an innate need to belong and feel accepted by others. </a:t>
            </a:r>
          </a:p>
          <a:p>
            <a:endParaRPr lang="en-US" dirty="0"/>
          </a:p>
          <a:p>
            <a:r>
              <a:rPr lang="en-US" dirty="0"/>
              <a:t>Those that feel accepted (Haslam, Haslam, Jetten, Bevins, </a:t>
            </a:r>
            <a:r>
              <a:rPr lang="en-US" dirty="0" err="1"/>
              <a:t>Ravenscoft</a:t>
            </a:r>
            <a:r>
              <a:rPr lang="en-US" dirty="0"/>
              <a:t>, &amp; Tonks, 2010: Leary, Tambor, </a:t>
            </a:r>
            <a:r>
              <a:rPr lang="en-US" dirty="0" err="1"/>
              <a:t>Terdal</a:t>
            </a:r>
            <a:r>
              <a:rPr lang="en-US" dirty="0"/>
              <a:t>, &amp; Downs, 1995) report higher levels of satisfaction, well-being, and self-esteem. </a:t>
            </a:r>
          </a:p>
          <a:p>
            <a:endParaRPr lang="en-US" dirty="0"/>
          </a:p>
          <a:p>
            <a:r>
              <a:rPr lang="en-US" dirty="0"/>
              <a:t>Those that feel rejected, ostracized, have higher rates of depression, loss of meaning, and suicide (</a:t>
            </a:r>
            <a:r>
              <a:rPr lang="en-US" dirty="0" err="1"/>
              <a:t>Crewys</a:t>
            </a:r>
            <a:r>
              <a:rPr lang="en-US" dirty="0"/>
              <a:t>, Haslam, Dingle, Haslam, &amp; Jetten, 2014; Stillman, Baumeister, Lambert, </a:t>
            </a:r>
            <a:r>
              <a:rPr lang="en-US" dirty="0" err="1"/>
              <a:t>Crescioni</a:t>
            </a:r>
            <a:r>
              <a:rPr lang="en-US" dirty="0"/>
              <a:t>, </a:t>
            </a:r>
            <a:r>
              <a:rPr lang="en-US" dirty="0" err="1"/>
              <a:t>DeWall</a:t>
            </a:r>
            <a:r>
              <a:rPr lang="en-US" dirty="0"/>
              <a:t>, &amp; Fincham, 2009; Van Orden &amp; Joiner, 2013) </a:t>
            </a:r>
          </a:p>
          <a:p>
            <a:endParaRPr lang="en-US" dirty="0"/>
          </a:p>
          <a:p>
            <a:r>
              <a:rPr lang="en-US" dirty="0"/>
              <a:t>Social Identity Theory (Haslam, </a:t>
            </a:r>
            <a:r>
              <a:rPr lang="en-US" dirty="0" err="1"/>
              <a:t>Ellemers</a:t>
            </a:r>
            <a:r>
              <a:rPr lang="en-US" dirty="0"/>
              <a:t>, </a:t>
            </a:r>
            <a:r>
              <a:rPr lang="en-US" dirty="0" err="1"/>
              <a:t>Reichr</a:t>
            </a:r>
            <a:r>
              <a:rPr lang="en-US" dirty="0"/>
              <a:t>, Reynolds, &amp; Schmitt, 2010; Tajfel &amp; Turner, 1979), people derive self-esteem in part from membership in social groups. Our self-concept is compromised of both an individual identity (which reflects our personality, beliefs, preferences, and personal experiences ).  Because groups inform our self-concept, we are motivated to value and protect our groups.  In turn, our groups successes and failures can affect the way in which we view ourselves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22</a:t>
            </a:fld>
            <a:endParaRPr lang="en-US"/>
          </a:p>
        </p:txBody>
      </p:sp>
    </p:spTree>
    <p:extLst>
      <p:ext uri="{BB962C8B-B14F-4D97-AF65-F5344CB8AC3E}">
        <p14:creationId xmlns:p14="http://schemas.microsoft.com/office/powerpoint/2010/main" val="195497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Baumeister &amp; Leary, 1995; Maslow, 1943): Humans are naturally social, with an innate need to belong and feel accepted by others. </a:t>
            </a:r>
          </a:p>
          <a:p>
            <a:endParaRPr lang="en-US" dirty="0"/>
          </a:p>
          <a:p>
            <a:r>
              <a:rPr lang="en-US" dirty="0"/>
              <a:t>Those that feel accepted (Haslam, Haslam, Jetten, Bevins, </a:t>
            </a:r>
            <a:r>
              <a:rPr lang="en-US" dirty="0" err="1"/>
              <a:t>Ravenscoft</a:t>
            </a:r>
            <a:r>
              <a:rPr lang="en-US" dirty="0"/>
              <a:t>, &amp; Tonks, 2010: Leary, Tambor, </a:t>
            </a:r>
            <a:r>
              <a:rPr lang="en-US" dirty="0" err="1"/>
              <a:t>Terdal</a:t>
            </a:r>
            <a:r>
              <a:rPr lang="en-US" dirty="0"/>
              <a:t>, &amp; Downs, 1995) report higher levels of satisfaction, well-being, and self-esteem. </a:t>
            </a:r>
          </a:p>
          <a:p>
            <a:endParaRPr lang="en-US" dirty="0"/>
          </a:p>
          <a:p>
            <a:r>
              <a:rPr lang="en-US" dirty="0"/>
              <a:t>Those that feel rejected, ostracized, have higher rates of depression, loss of meaning, and suicide (</a:t>
            </a:r>
            <a:r>
              <a:rPr lang="en-US" dirty="0" err="1"/>
              <a:t>Crewys</a:t>
            </a:r>
            <a:r>
              <a:rPr lang="en-US" dirty="0"/>
              <a:t>, Haslam, Dingle, Haslam, &amp; Jetten, 2014; Stillman, Baumeister, Lambert, </a:t>
            </a:r>
            <a:r>
              <a:rPr lang="en-US" dirty="0" err="1"/>
              <a:t>Crescioni</a:t>
            </a:r>
            <a:r>
              <a:rPr lang="en-US" dirty="0"/>
              <a:t>, </a:t>
            </a:r>
            <a:r>
              <a:rPr lang="en-US" dirty="0" err="1"/>
              <a:t>DeWall</a:t>
            </a:r>
            <a:r>
              <a:rPr lang="en-US" dirty="0"/>
              <a:t>, &amp; Fincham, 2009; Van Orden &amp; Joiner, 2013) </a:t>
            </a:r>
          </a:p>
          <a:p>
            <a:endParaRPr lang="en-US" dirty="0"/>
          </a:p>
          <a:p>
            <a:r>
              <a:rPr lang="en-US" dirty="0"/>
              <a:t>Social Identity Theory (Haslam, </a:t>
            </a:r>
            <a:r>
              <a:rPr lang="en-US" dirty="0" err="1"/>
              <a:t>Ellemers</a:t>
            </a:r>
            <a:r>
              <a:rPr lang="en-US" dirty="0"/>
              <a:t>, </a:t>
            </a:r>
            <a:r>
              <a:rPr lang="en-US" dirty="0" err="1"/>
              <a:t>Reichr</a:t>
            </a:r>
            <a:r>
              <a:rPr lang="en-US" dirty="0"/>
              <a:t>, Reynolds, &amp; Schmitt, 2010; Tajfel &amp; Turner, 1979), people derive self-esteem in part from membership in social groups. Our self-concept is compromised of both an individual identity (which reflects our personality, beliefs, preferences, and personal experiences ).  Because groups inform our self-concept, we are motivated to value and protect our groups.  In turn, our groups successes and failures can affect the way in which we view ourselves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23</a:t>
            </a:fld>
            <a:endParaRPr lang="en-US"/>
          </a:p>
        </p:txBody>
      </p:sp>
    </p:spTree>
    <p:extLst>
      <p:ext uri="{BB962C8B-B14F-4D97-AF65-F5344CB8AC3E}">
        <p14:creationId xmlns:p14="http://schemas.microsoft.com/office/powerpoint/2010/main" val="11021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Baumeister &amp; Leary, 1995; Maslow, 1943): Humans are naturally social, with an innate need to belong and feel accepted by others. </a:t>
            </a:r>
          </a:p>
          <a:p>
            <a:endParaRPr lang="en-US" dirty="0"/>
          </a:p>
          <a:p>
            <a:r>
              <a:rPr lang="en-US" dirty="0"/>
              <a:t>Those that feel accepted (Haslam, Haslam, Jetten, Bevins, </a:t>
            </a:r>
            <a:r>
              <a:rPr lang="en-US" dirty="0" err="1"/>
              <a:t>Ravenscoft</a:t>
            </a:r>
            <a:r>
              <a:rPr lang="en-US" dirty="0"/>
              <a:t>, &amp; Tonks, 2010: Leary, Tambor, </a:t>
            </a:r>
            <a:r>
              <a:rPr lang="en-US" dirty="0" err="1"/>
              <a:t>Terdal</a:t>
            </a:r>
            <a:r>
              <a:rPr lang="en-US" dirty="0"/>
              <a:t>, &amp; Downs, 1995) report higher levels of satisfaction, well-being, and self-esteem. </a:t>
            </a:r>
          </a:p>
          <a:p>
            <a:endParaRPr lang="en-US" dirty="0"/>
          </a:p>
          <a:p>
            <a:r>
              <a:rPr lang="en-US" dirty="0"/>
              <a:t>Those that feel rejected, ostracized, have higher rates of depression, loss of meaning, and suicide (</a:t>
            </a:r>
            <a:r>
              <a:rPr lang="en-US" dirty="0" err="1"/>
              <a:t>Crewys</a:t>
            </a:r>
            <a:r>
              <a:rPr lang="en-US" dirty="0"/>
              <a:t>, Haslam, Dingle, Haslam, &amp; Jetten, 2014; Stillman, Baumeister, Lambert, </a:t>
            </a:r>
            <a:r>
              <a:rPr lang="en-US" dirty="0" err="1"/>
              <a:t>Crescioni</a:t>
            </a:r>
            <a:r>
              <a:rPr lang="en-US" dirty="0"/>
              <a:t>, </a:t>
            </a:r>
            <a:r>
              <a:rPr lang="en-US" dirty="0" err="1"/>
              <a:t>DeWall</a:t>
            </a:r>
            <a:r>
              <a:rPr lang="en-US" dirty="0"/>
              <a:t>, &amp; Fincham, 2009; Van Orden &amp; Joiner, 2013) </a:t>
            </a:r>
          </a:p>
          <a:p>
            <a:endParaRPr lang="en-US" dirty="0"/>
          </a:p>
          <a:p>
            <a:r>
              <a:rPr lang="en-US" dirty="0"/>
              <a:t>Social Identity Theory (Haslam, </a:t>
            </a:r>
            <a:r>
              <a:rPr lang="en-US" dirty="0" err="1"/>
              <a:t>Ellemers</a:t>
            </a:r>
            <a:r>
              <a:rPr lang="en-US" dirty="0"/>
              <a:t>, </a:t>
            </a:r>
            <a:r>
              <a:rPr lang="en-US" dirty="0" err="1"/>
              <a:t>Reichr</a:t>
            </a:r>
            <a:r>
              <a:rPr lang="en-US" dirty="0"/>
              <a:t>, Reynolds, &amp; Schmitt, 2010; Tajfel &amp; Turner, 1979), people derive self-esteem in part from membership in social groups. Our self-concept is compromised of both an individual identity (which reflects our personality, beliefs, preferences, and personal experiences ).  Because groups inform our self-concept, we are motivated to value and protect our groups.  In turn, our groups successes and failures can affect the way in which we view ourselves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24</a:t>
            </a:fld>
            <a:endParaRPr lang="en-US"/>
          </a:p>
        </p:txBody>
      </p:sp>
    </p:spTree>
    <p:extLst>
      <p:ext uri="{BB962C8B-B14F-4D97-AF65-F5344CB8AC3E}">
        <p14:creationId xmlns:p14="http://schemas.microsoft.com/office/powerpoint/2010/main" val="35296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In-group – People tend to identify with groups in which they belong (referred to as in-group) – as opposed to group in which they do not feel they belong (outgroup); Tajfel, 1974.  This single act is sufficient to set up a cascade of cognitive, motivational, and behavioral consequences that enable us to prefer our in-group (in-group favoritism).  </a:t>
            </a:r>
          </a:p>
          <a:p>
            <a:endParaRPr lang="en-US" dirty="0"/>
          </a:p>
          <a:p>
            <a:r>
              <a:rPr lang="en-US" dirty="0"/>
              <a:t>OFTEN at the expense of our outgroup.  The mere categorization of the self into a group, no matter how arbitrary the categorization, is sufficient to motivate people to prioritize their group and enhance it’s standing or value (Tajfel, Billing, Bundy, &amp; </a:t>
            </a:r>
            <a:r>
              <a:rPr lang="en-US" dirty="0" err="1"/>
              <a:t>Flament</a:t>
            </a:r>
            <a:r>
              <a:rPr lang="en-US" dirty="0"/>
              <a:t>, 1974).  -- Both consciously and unconsciously (Dasgupta, 2004).</a:t>
            </a:r>
          </a:p>
          <a:p>
            <a:r>
              <a:rPr lang="en-US" dirty="0"/>
              <a:t>	- More inclined to reward members of their in-group than members of their outgroup (Tajfel, 1974)  -- even if they don’t know them. </a:t>
            </a:r>
          </a:p>
          <a:p>
            <a:r>
              <a:rPr lang="en-US" dirty="0"/>
              <a:t>	- People can feel better about their ingroup if they can put down or derogate members of their out-groups (out-group derogation).  </a:t>
            </a:r>
          </a:p>
          <a:p>
            <a:endParaRPr lang="en-US" dirty="0"/>
          </a:p>
          <a:p>
            <a:r>
              <a:rPr lang="en-US" dirty="0"/>
              <a:t>Stereotypes – stereotyping outgroup as less intelligent or capable than one’s ingroup enables people to feel that their group is superior, which makes them feel proud of their group, and by extension, themselves (Reyna &amp; Zimmerman, 2017). </a:t>
            </a:r>
          </a:p>
          <a:p>
            <a:r>
              <a:rPr lang="en-US" dirty="0"/>
              <a:t>	- stereotypes</a:t>
            </a:r>
          </a:p>
          <a:p>
            <a:r>
              <a:rPr lang="en-US" dirty="0"/>
              <a:t>	-Discrimination </a:t>
            </a:r>
          </a:p>
          <a:p>
            <a:r>
              <a:rPr lang="en-US" dirty="0"/>
              <a:t>	-Racism </a:t>
            </a:r>
          </a:p>
          <a:p>
            <a:endParaRPr lang="en-US" dirty="0"/>
          </a:p>
          <a:p>
            <a:r>
              <a:rPr lang="en-US" dirty="0"/>
              <a:t>Discrimination: Potential employers were sent virtually identical job applications from a Black and White applicant.  Applicants that were portrayed as White received more calls for an interview than equally qualified Black applicants (Bertrand &amp; Mullainathan, 2004).  </a:t>
            </a:r>
          </a:p>
          <a:p>
            <a:endParaRPr lang="en-US" dirty="0"/>
          </a:p>
        </p:txBody>
      </p:sp>
      <p:sp>
        <p:nvSpPr>
          <p:cNvPr id="4" name="Slide Number Placeholder 3"/>
          <p:cNvSpPr>
            <a:spLocks noGrp="1"/>
          </p:cNvSpPr>
          <p:nvPr>
            <p:ph type="sldNum" sz="quarter" idx="5"/>
          </p:nvPr>
        </p:nvSpPr>
        <p:spPr/>
        <p:txBody>
          <a:bodyPr/>
          <a:lstStyle/>
          <a:p>
            <a:fld id="{9BC15DE6-4891-4AEC-9715-981543F934E3}" type="slidenum">
              <a:rPr lang="en-US" smtClean="0"/>
              <a:t>26</a:t>
            </a:fld>
            <a:endParaRPr lang="en-US"/>
          </a:p>
        </p:txBody>
      </p:sp>
    </p:spTree>
    <p:extLst>
      <p:ext uri="{BB962C8B-B14F-4D97-AF65-F5344CB8AC3E}">
        <p14:creationId xmlns:p14="http://schemas.microsoft.com/office/powerpoint/2010/main" val="36240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9018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6" name="Footer Placeholder 5"/>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957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07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1"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457200"/>
            <a:r>
              <a:rPr lang="en-US" sz="12200" dirty="0">
                <a:solidFill>
                  <a:srgbClr val="ACD433"/>
                </a:solidFill>
              </a:rPr>
              <a:t>“</a:t>
            </a:r>
          </a:p>
        </p:txBody>
      </p:sp>
      <p:sp>
        <p:nvSpPr>
          <p:cNvPr id="13" name="TextBox 12"/>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457200"/>
            <a:r>
              <a:rPr lang="en-US" sz="12200" dirty="0">
                <a:solidFill>
                  <a:srgbClr val="ACD433"/>
                </a:solidFill>
              </a:rPr>
              <a:t>”</a:t>
            </a:r>
          </a:p>
        </p:txBody>
      </p:sp>
    </p:spTree>
    <p:extLst>
      <p:ext uri="{BB962C8B-B14F-4D97-AF65-F5344CB8AC3E}">
        <p14:creationId xmlns:p14="http://schemas.microsoft.com/office/powerpoint/2010/main" val="710283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579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4"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0195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4"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168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913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3989" y="263170"/>
            <a:ext cx="9404723" cy="800248"/>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298713"/>
            <a:ext cx="10668000" cy="4949688"/>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6261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4"/>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65043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4" y="2056093"/>
            <a:ext cx="4396341" cy="4200245"/>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6" name="Footer Placeholder 5"/>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0466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8" name="Footer Placeholder 7"/>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364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3"/>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4"/>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833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2"/>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3"/>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1951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2"/>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5" name="Footer Placeholder 5"/>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6" name="Slide Number Placeholder 6"/>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6657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5400000">
            <a:off x="10155641" y="1790701"/>
            <a:ext cx="990599" cy="304799"/>
          </a:xfrm>
          <a:prstGeom prst="rect">
            <a:avLst/>
          </a:prstGeom>
        </p:spPr>
        <p:txBody>
          <a:bodyPr/>
          <a:lstStyle/>
          <a:p>
            <a:fld id="{DDAD493A-C1F1-432B-944F-E49C4A9DE0BE}" type="datetimeFigureOut">
              <a:rPr lang="en-US">
                <a:solidFill>
                  <a:prstClr val="white"/>
                </a:solidFill>
              </a:rPr>
              <a:pPr/>
              <a:t>3/7/24</a:t>
            </a:fld>
            <a:endParaRPr lang="en-US">
              <a:solidFill>
                <a:prstClr val="white"/>
              </a:solidFill>
            </a:endParaRPr>
          </a:p>
        </p:txBody>
      </p:sp>
      <p:sp>
        <p:nvSpPr>
          <p:cNvPr id="6" name="Footer Placeholder 5"/>
          <p:cNvSpPr>
            <a:spLocks noGrp="1"/>
          </p:cNvSpPr>
          <p:nvPr>
            <p:ph type="ftr" sz="quarter" idx="11"/>
          </p:nvPr>
        </p:nvSpPr>
        <p:spPr>
          <a:xfrm rot="5400000">
            <a:off x="8951575" y="3225299"/>
            <a:ext cx="3859795" cy="304801"/>
          </a:xfrm>
          <a:prstGeom prst="rect">
            <a:avLst/>
          </a:prstGeom>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309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3"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13989" y="263170"/>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668000" cy="4495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352542" y="295731"/>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F56EFE-C58C-40C6-BCB7-E29AB0BECC0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83209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9CF6FF-4B2B-4F62-8735-606458EDE522}"/>
              </a:ext>
            </a:extLst>
          </p:cNvPr>
          <p:cNvSpPr>
            <a:spLocks noGrp="1"/>
          </p:cNvSpPr>
          <p:nvPr>
            <p:ph type="title"/>
          </p:nvPr>
        </p:nvSpPr>
        <p:spPr/>
        <p:txBody>
          <a:bodyPr/>
          <a:lstStyle/>
          <a:p>
            <a:r>
              <a:rPr lang="en-US" sz="6000" dirty="0"/>
              <a:t>The Psychology of Prejudice</a:t>
            </a:r>
          </a:p>
        </p:txBody>
      </p:sp>
      <p:sp>
        <p:nvSpPr>
          <p:cNvPr id="5" name="Text Placeholder 4">
            <a:extLst>
              <a:ext uri="{FF2B5EF4-FFF2-40B4-BE49-F238E27FC236}">
                <a16:creationId xmlns:a16="http://schemas.microsoft.com/office/drawing/2014/main" id="{010A75B9-2D91-4FDF-B9DC-01BF56B83A29}"/>
              </a:ext>
            </a:extLst>
          </p:cNvPr>
          <p:cNvSpPr>
            <a:spLocks noGrp="1"/>
          </p:cNvSpPr>
          <p:nvPr>
            <p:ph type="body" idx="1"/>
          </p:nvPr>
        </p:nvSpPr>
        <p:spPr/>
        <p:txBody>
          <a:bodyPr/>
          <a:lstStyle/>
          <a:p>
            <a:r>
              <a:rPr lang="en-US" cap="none" dirty="0"/>
              <a:t>PY 311</a:t>
            </a:r>
          </a:p>
        </p:txBody>
      </p:sp>
    </p:spTree>
    <p:extLst>
      <p:ext uri="{BB962C8B-B14F-4D97-AF65-F5344CB8AC3E}">
        <p14:creationId xmlns:p14="http://schemas.microsoft.com/office/powerpoint/2010/main" val="1712220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EF0F9-EB51-951E-AEEB-53BD3E95E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DEED6-FD2E-1721-3D78-99FE95E1CA75}"/>
              </a:ext>
            </a:extLst>
          </p:cNvPr>
          <p:cNvSpPr>
            <a:spLocks noGrp="1"/>
          </p:cNvSpPr>
          <p:nvPr>
            <p:ph type="title"/>
          </p:nvPr>
        </p:nvSpPr>
        <p:spPr/>
        <p:txBody>
          <a:bodyPr/>
          <a:lstStyle/>
          <a:p>
            <a:r>
              <a:rPr lang="en-US" dirty="0"/>
              <a:t>The </a:t>
            </a:r>
            <a:r>
              <a:rPr lang="en-US" b="1" dirty="0">
                <a:solidFill>
                  <a:schemeClr val="accent1"/>
                </a:solidFill>
              </a:rPr>
              <a:t>Emotional</a:t>
            </a:r>
            <a:r>
              <a:rPr lang="en-US" dirty="0"/>
              <a:t> Component of Prejudice: </a:t>
            </a:r>
            <a:r>
              <a:rPr lang="en-US" b="1" dirty="0">
                <a:solidFill>
                  <a:schemeClr val="accent1"/>
                </a:solidFill>
              </a:rPr>
              <a:t>Gut Feelings &amp; Hatreds</a:t>
            </a:r>
          </a:p>
        </p:txBody>
      </p:sp>
      <p:sp>
        <p:nvSpPr>
          <p:cNvPr id="3" name="Content Placeholder 2">
            <a:extLst>
              <a:ext uri="{FF2B5EF4-FFF2-40B4-BE49-F238E27FC236}">
                <a16:creationId xmlns:a16="http://schemas.microsoft.com/office/drawing/2014/main" id="{1D831CF4-3560-990A-4BF1-BC1D542D2EAB}"/>
              </a:ext>
            </a:extLst>
          </p:cNvPr>
          <p:cNvSpPr>
            <a:spLocks noGrp="1"/>
          </p:cNvSpPr>
          <p:nvPr>
            <p:ph idx="1"/>
          </p:nvPr>
        </p:nvSpPr>
        <p:spPr>
          <a:xfrm>
            <a:off x="613989" y="2133600"/>
            <a:ext cx="10668000" cy="4461230"/>
          </a:xfrm>
        </p:spPr>
        <p:txBody>
          <a:bodyPr>
            <a:normAutofit lnSpcReduction="10000"/>
          </a:bodyPr>
          <a:lstStyle/>
          <a:p>
            <a:r>
              <a:rPr lang="en-US" dirty="0"/>
              <a:t>All humans have some degree of prejudice</a:t>
            </a:r>
          </a:p>
          <a:p>
            <a:pPr lvl="1"/>
            <a:r>
              <a:rPr lang="en-US" dirty="0"/>
              <a:t>Learned from our environments</a:t>
            </a:r>
          </a:p>
          <a:p>
            <a:endParaRPr lang="en-US" dirty="0"/>
          </a:p>
          <a:p>
            <a:r>
              <a:rPr lang="en-US" dirty="0"/>
              <a:t>Prejudice can be emotional </a:t>
            </a:r>
          </a:p>
          <a:p>
            <a:pPr lvl="1"/>
            <a:r>
              <a:rPr lang="en-US" dirty="0"/>
              <a:t>Resistant to rational arguments</a:t>
            </a:r>
          </a:p>
          <a:p>
            <a:pPr lvl="1"/>
            <a:endParaRPr lang="en-US" dirty="0"/>
          </a:p>
          <a:p>
            <a:r>
              <a:rPr lang="en-US" dirty="0"/>
              <a:t>Deeply prejudiced individuals are virtually immune to messages that counter their beliefs</a:t>
            </a:r>
          </a:p>
          <a:p>
            <a:endParaRPr lang="en-US" dirty="0"/>
          </a:p>
        </p:txBody>
      </p:sp>
    </p:spTree>
    <p:extLst>
      <p:ext uri="{BB962C8B-B14F-4D97-AF65-F5344CB8AC3E}">
        <p14:creationId xmlns:p14="http://schemas.microsoft.com/office/powerpoint/2010/main" val="40782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A46D8-9A4B-7E00-EE6F-1BB3FDA66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EEE3A-9723-D584-869E-665E8010C26E}"/>
              </a:ext>
            </a:extLst>
          </p:cNvPr>
          <p:cNvSpPr>
            <a:spLocks noGrp="1"/>
          </p:cNvSpPr>
          <p:nvPr>
            <p:ph type="title"/>
          </p:nvPr>
        </p:nvSpPr>
        <p:spPr/>
        <p:txBody>
          <a:bodyPr/>
          <a:lstStyle/>
          <a:p>
            <a:r>
              <a:rPr lang="en-US" dirty="0"/>
              <a:t>The </a:t>
            </a:r>
            <a:r>
              <a:rPr lang="en-US" b="1" dirty="0">
                <a:solidFill>
                  <a:schemeClr val="accent1"/>
                </a:solidFill>
              </a:rPr>
              <a:t>Emotional</a:t>
            </a:r>
            <a:r>
              <a:rPr lang="en-US" dirty="0"/>
              <a:t> Component of Prejudice: </a:t>
            </a:r>
            <a:r>
              <a:rPr lang="en-US" b="1" dirty="0">
                <a:solidFill>
                  <a:schemeClr val="accent1"/>
                </a:solidFill>
              </a:rPr>
              <a:t>Gut Feelings &amp; Hatreds</a:t>
            </a:r>
          </a:p>
        </p:txBody>
      </p:sp>
      <p:sp>
        <p:nvSpPr>
          <p:cNvPr id="3" name="Content Placeholder 2">
            <a:extLst>
              <a:ext uri="{FF2B5EF4-FFF2-40B4-BE49-F238E27FC236}">
                <a16:creationId xmlns:a16="http://schemas.microsoft.com/office/drawing/2014/main" id="{1C46216A-AA82-582D-7F06-8C226124EAD0}"/>
              </a:ext>
            </a:extLst>
          </p:cNvPr>
          <p:cNvSpPr>
            <a:spLocks noGrp="1"/>
          </p:cNvSpPr>
          <p:nvPr>
            <p:ph idx="1"/>
          </p:nvPr>
        </p:nvSpPr>
        <p:spPr>
          <a:xfrm>
            <a:off x="613989" y="1955800"/>
            <a:ext cx="10668000" cy="4639030"/>
          </a:xfrm>
        </p:spPr>
        <p:txBody>
          <a:bodyPr/>
          <a:lstStyle/>
          <a:p>
            <a:r>
              <a:rPr lang="en-US" dirty="0"/>
              <a:t>Phelps et al. (2000)</a:t>
            </a:r>
          </a:p>
          <a:p>
            <a:pPr lvl="1"/>
            <a:r>
              <a:rPr lang="en-US" dirty="0"/>
              <a:t>White participants were shown faces of unfamiliar Black males and unfamiliar White males</a:t>
            </a:r>
          </a:p>
          <a:p>
            <a:pPr lvl="1"/>
            <a:r>
              <a:rPr lang="en-US" dirty="0"/>
              <a:t>Elevated amygdala activity for participants who saw outgroup members</a:t>
            </a:r>
          </a:p>
          <a:p>
            <a:pPr lvl="1"/>
            <a:r>
              <a:rPr lang="en-US" dirty="0"/>
              <a:t>Almost no amygdala activity when looking at ingroup members</a:t>
            </a:r>
          </a:p>
          <a:p>
            <a:endParaRPr lang="en-US" dirty="0"/>
          </a:p>
        </p:txBody>
      </p:sp>
    </p:spTree>
    <p:extLst>
      <p:ext uri="{BB962C8B-B14F-4D97-AF65-F5344CB8AC3E}">
        <p14:creationId xmlns:p14="http://schemas.microsoft.com/office/powerpoint/2010/main" val="373913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12E0F-D91E-DD10-8600-D2BCE08179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1AF35-F92B-9131-28E2-1789B23FB26C}"/>
              </a:ext>
            </a:extLst>
          </p:cNvPr>
          <p:cNvSpPr>
            <a:spLocks noGrp="1"/>
          </p:cNvSpPr>
          <p:nvPr>
            <p:ph type="title"/>
          </p:nvPr>
        </p:nvSpPr>
        <p:spPr/>
        <p:txBody>
          <a:bodyPr/>
          <a:lstStyle/>
          <a:p>
            <a:r>
              <a:rPr lang="en-US" dirty="0"/>
              <a:t>The </a:t>
            </a:r>
            <a:r>
              <a:rPr lang="en-US" b="1" dirty="0">
                <a:solidFill>
                  <a:schemeClr val="accent1"/>
                </a:solidFill>
              </a:rPr>
              <a:t>Emotional</a:t>
            </a:r>
            <a:r>
              <a:rPr lang="en-US" dirty="0"/>
              <a:t> Component of Prejudice: </a:t>
            </a:r>
            <a:r>
              <a:rPr lang="en-US" b="1" dirty="0">
                <a:solidFill>
                  <a:schemeClr val="accent1"/>
                </a:solidFill>
              </a:rPr>
              <a:t>Gut Feelings &amp; Hatreds</a:t>
            </a:r>
          </a:p>
        </p:txBody>
      </p:sp>
      <p:sp>
        <p:nvSpPr>
          <p:cNvPr id="3" name="Content Placeholder 2">
            <a:extLst>
              <a:ext uri="{FF2B5EF4-FFF2-40B4-BE49-F238E27FC236}">
                <a16:creationId xmlns:a16="http://schemas.microsoft.com/office/drawing/2014/main" id="{94413CEF-31CB-BC1F-D478-B15F22F72C26}"/>
              </a:ext>
            </a:extLst>
          </p:cNvPr>
          <p:cNvSpPr>
            <a:spLocks noGrp="1"/>
          </p:cNvSpPr>
          <p:nvPr>
            <p:ph idx="1"/>
          </p:nvPr>
        </p:nvSpPr>
        <p:spPr>
          <a:xfrm>
            <a:off x="613989" y="2146300"/>
            <a:ext cx="10668000" cy="4448530"/>
          </a:xfrm>
        </p:spPr>
        <p:txBody>
          <a:bodyPr>
            <a:normAutofit lnSpcReduction="10000"/>
          </a:bodyPr>
          <a:lstStyle/>
          <a:p>
            <a:r>
              <a:rPr lang="en-US" dirty="0"/>
              <a:t>All humans have some degree of prejudice</a:t>
            </a:r>
          </a:p>
          <a:p>
            <a:pPr lvl="1"/>
            <a:r>
              <a:rPr lang="en-US" dirty="0"/>
              <a:t>Learned from our environments</a:t>
            </a:r>
          </a:p>
          <a:p>
            <a:endParaRPr lang="en-US" dirty="0"/>
          </a:p>
          <a:p>
            <a:r>
              <a:rPr lang="en-US" dirty="0"/>
              <a:t>Our first thought about another group represents what we have been taught.</a:t>
            </a:r>
          </a:p>
          <a:p>
            <a:endParaRPr lang="en-US" dirty="0"/>
          </a:p>
          <a:p>
            <a:r>
              <a:rPr lang="en-US" dirty="0"/>
              <a:t>Our second thought represents who we choose to be.</a:t>
            </a:r>
          </a:p>
          <a:p>
            <a:endParaRPr lang="en-US" dirty="0"/>
          </a:p>
        </p:txBody>
      </p:sp>
    </p:spTree>
    <p:extLst>
      <p:ext uri="{BB962C8B-B14F-4D97-AF65-F5344CB8AC3E}">
        <p14:creationId xmlns:p14="http://schemas.microsoft.com/office/powerpoint/2010/main" val="207823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C626-E57B-1B27-6FE7-C82E703D4E98}"/>
              </a:ext>
            </a:extLst>
          </p:cNvPr>
          <p:cNvSpPr>
            <a:spLocks noGrp="1"/>
          </p:cNvSpPr>
          <p:nvPr>
            <p:ph type="title"/>
          </p:nvPr>
        </p:nvSpPr>
        <p:spPr/>
        <p:txBody>
          <a:bodyPr/>
          <a:lstStyle/>
          <a:p>
            <a:r>
              <a:rPr lang="en-US" dirty="0"/>
              <a:t>The </a:t>
            </a:r>
            <a:r>
              <a:rPr lang="en-US" b="1" dirty="0">
                <a:solidFill>
                  <a:schemeClr val="accent1"/>
                </a:solidFill>
              </a:rPr>
              <a:t>Behavioral</a:t>
            </a:r>
            <a:r>
              <a:rPr lang="en-US" dirty="0"/>
              <a:t> Component of Prejudice: </a:t>
            </a:r>
            <a:r>
              <a:rPr lang="en-US" b="1" dirty="0">
                <a:solidFill>
                  <a:schemeClr val="accent1"/>
                </a:solidFill>
              </a:rPr>
              <a:t>Discrimination</a:t>
            </a:r>
          </a:p>
        </p:txBody>
      </p:sp>
      <p:sp>
        <p:nvSpPr>
          <p:cNvPr id="3" name="Content Placeholder 2">
            <a:extLst>
              <a:ext uri="{FF2B5EF4-FFF2-40B4-BE49-F238E27FC236}">
                <a16:creationId xmlns:a16="http://schemas.microsoft.com/office/drawing/2014/main" id="{D3CFBE57-93C3-0429-6E85-BD360CAEFF20}"/>
              </a:ext>
            </a:extLst>
          </p:cNvPr>
          <p:cNvSpPr>
            <a:spLocks noGrp="1"/>
          </p:cNvSpPr>
          <p:nvPr>
            <p:ph idx="1"/>
          </p:nvPr>
        </p:nvSpPr>
        <p:spPr>
          <a:xfrm>
            <a:off x="613989" y="1955800"/>
            <a:ext cx="10668000" cy="4639030"/>
          </a:xfrm>
        </p:spPr>
        <p:txBody>
          <a:bodyPr>
            <a:normAutofit lnSpcReduction="10000"/>
          </a:bodyPr>
          <a:lstStyle/>
          <a:p>
            <a:r>
              <a:rPr lang="en-US" b="1" dirty="0">
                <a:solidFill>
                  <a:schemeClr val="accent1"/>
                </a:solidFill>
              </a:rPr>
              <a:t>Discrimination</a:t>
            </a:r>
            <a:r>
              <a:rPr lang="en-US" dirty="0"/>
              <a:t> </a:t>
            </a:r>
            <a:r>
              <a:rPr lang="en-US" dirty="0">
                <a:sym typeface="Wingdings" panose="05000000000000000000" pitchFamily="2" charset="2"/>
              </a:rPr>
              <a:t> negative/unfair behaviors targeted toward a specific group</a:t>
            </a:r>
          </a:p>
          <a:p>
            <a:endParaRPr lang="en-US" dirty="0">
              <a:sym typeface="Wingdings" panose="05000000000000000000" pitchFamily="2" charset="2"/>
            </a:endParaRPr>
          </a:p>
          <a:p>
            <a:r>
              <a:rPr lang="en-US" dirty="0">
                <a:sym typeface="Wingdings" panose="05000000000000000000" pitchFamily="2" charset="2"/>
              </a:rPr>
              <a:t>Racial &amp; Ethnic discrimination</a:t>
            </a:r>
          </a:p>
          <a:p>
            <a:pPr lvl="1"/>
            <a:r>
              <a:rPr lang="en-US" dirty="0">
                <a:sym typeface="Wingdings" panose="05000000000000000000" pitchFamily="2" charset="2"/>
              </a:rPr>
              <a:t>Has improved over time, but is still pervasive throughout the US (particularly in law enforcement)</a:t>
            </a:r>
          </a:p>
          <a:p>
            <a:pPr lvl="2"/>
            <a:r>
              <a:rPr lang="en-US" dirty="0">
                <a:sym typeface="Wingdings" panose="05000000000000000000" pitchFamily="2" charset="2"/>
              </a:rPr>
              <a:t>About 14% of the US population is Black</a:t>
            </a:r>
          </a:p>
          <a:p>
            <a:pPr lvl="2"/>
            <a:r>
              <a:rPr lang="en-US" dirty="0">
                <a:sym typeface="Wingdings" panose="05000000000000000000" pitchFamily="2" charset="2"/>
              </a:rPr>
              <a:t>About 40% of the US male prison population is Black</a:t>
            </a:r>
          </a:p>
          <a:p>
            <a:pPr lvl="3"/>
            <a:r>
              <a:rPr lang="en-US" dirty="0">
                <a:sym typeface="Wingdings" panose="05000000000000000000" pitchFamily="2" charset="2"/>
              </a:rPr>
              <a:t>30% is Hispanic</a:t>
            </a:r>
          </a:p>
        </p:txBody>
      </p:sp>
    </p:spTree>
    <p:extLst>
      <p:ext uri="{BB962C8B-B14F-4D97-AF65-F5344CB8AC3E}">
        <p14:creationId xmlns:p14="http://schemas.microsoft.com/office/powerpoint/2010/main" val="234424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147BC-2513-506D-C8A4-35F0B0CFA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F15BE-EC50-B420-CA05-EFD748748EAF}"/>
              </a:ext>
            </a:extLst>
          </p:cNvPr>
          <p:cNvSpPr>
            <a:spLocks noGrp="1"/>
          </p:cNvSpPr>
          <p:nvPr>
            <p:ph type="title"/>
          </p:nvPr>
        </p:nvSpPr>
        <p:spPr/>
        <p:txBody>
          <a:bodyPr/>
          <a:lstStyle/>
          <a:p>
            <a:r>
              <a:rPr lang="en-US" dirty="0"/>
              <a:t>The </a:t>
            </a:r>
            <a:r>
              <a:rPr lang="en-US" b="1" dirty="0">
                <a:solidFill>
                  <a:schemeClr val="accent1"/>
                </a:solidFill>
              </a:rPr>
              <a:t>Behavioral</a:t>
            </a:r>
            <a:r>
              <a:rPr lang="en-US" dirty="0"/>
              <a:t> Component of Prejudice: </a:t>
            </a:r>
            <a:r>
              <a:rPr lang="en-US" b="1" dirty="0">
                <a:solidFill>
                  <a:schemeClr val="accent1"/>
                </a:solidFill>
              </a:rPr>
              <a:t>Discrimination</a:t>
            </a:r>
          </a:p>
        </p:txBody>
      </p:sp>
      <p:sp>
        <p:nvSpPr>
          <p:cNvPr id="3" name="Content Placeholder 2">
            <a:extLst>
              <a:ext uri="{FF2B5EF4-FFF2-40B4-BE49-F238E27FC236}">
                <a16:creationId xmlns:a16="http://schemas.microsoft.com/office/drawing/2014/main" id="{D1E282DC-1BB6-6CCD-C0D0-0A866E45EC18}"/>
              </a:ext>
            </a:extLst>
          </p:cNvPr>
          <p:cNvSpPr>
            <a:spLocks noGrp="1"/>
          </p:cNvSpPr>
          <p:nvPr>
            <p:ph idx="1"/>
          </p:nvPr>
        </p:nvSpPr>
        <p:spPr>
          <a:xfrm>
            <a:off x="613989" y="1930400"/>
            <a:ext cx="10668000" cy="4664430"/>
          </a:xfrm>
        </p:spPr>
        <p:txBody>
          <a:bodyPr/>
          <a:lstStyle/>
          <a:p>
            <a:r>
              <a:rPr lang="en-US" dirty="0">
                <a:sym typeface="Wingdings" panose="05000000000000000000" pitchFamily="2" charset="2"/>
              </a:rPr>
              <a:t>Race is still an issue in hiring</a:t>
            </a:r>
            <a:endParaRPr lang="en-US" dirty="0"/>
          </a:p>
          <a:p>
            <a:pPr lvl="1"/>
            <a:r>
              <a:rPr lang="en-US" dirty="0"/>
              <a:t>Lavergne &amp; Mullainathan (2004)</a:t>
            </a:r>
          </a:p>
          <a:p>
            <a:pPr lvl="2"/>
            <a:r>
              <a:rPr lang="en-US" dirty="0"/>
              <a:t>Identical resumes were mailed to companies around the country</a:t>
            </a:r>
          </a:p>
          <a:p>
            <a:pPr lvl="2"/>
            <a:r>
              <a:rPr lang="en-US" dirty="0"/>
              <a:t>The ethnicity of the applicants’ name was manipulated</a:t>
            </a:r>
          </a:p>
          <a:p>
            <a:pPr lvl="3"/>
            <a:r>
              <a:rPr lang="en-US" dirty="0"/>
              <a:t>Traditionally “White Sounding” names </a:t>
            </a:r>
            <a:r>
              <a:rPr lang="en-US" dirty="0">
                <a:sym typeface="Wingdings" panose="05000000000000000000" pitchFamily="2" charset="2"/>
              </a:rPr>
              <a:t> Greg and Emily</a:t>
            </a:r>
          </a:p>
          <a:p>
            <a:pPr lvl="3"/>
            <a:r>
              <a:rPr lang="en-US" dirty="0">
                <a:sym typeface="Wingdings" panose="05000000000000000000" pitchFamily="2" charset="2"/>
              </a:rPr>
              <a:t>Traditionally “Black Sounding” names  Lakisha and Jamal</a:t>
            </a:r>
          </a:p>
          <a:p>
            <a:pPr lvl="2"/>
            <a:r>
              <a:rPr lang="en-US" dirty="0">
                <a:sym typeface="Wingdings" panose="05000000000000000000" pitchFamily="2" charset="2"/>
              </a:rPr>
              <a:t>What do you think they found?</a:t>
            </a:r>
            <a:endParaRPr lang="en-US" dirty="0"/>
          </a:p>
          <a:p>
            <a:pPr lvl="2"/>
            <a:endParaRPr lang="en-US" dirty="0"/>
          </a:p>
        </p:txBody>
      </p:sp>
    </p:spTree>
    <p:extLst>
      <p:ext uri="{BB962C8B-B14F-4D97-AF65-F5344CB8AC3E}">
        <p14:creationId xmlns:p14="http://schemas.microsoft.com/office/powerpoint/2010/main" val="41641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BEA82-83C9-2727-2668-91B53CA04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CD7C9-629B-CDD0-DB20-8275054DA27F}"/>
              </a:ext>
            </a:extLst>
          </p:cNvPr>
          <p:cNvSpPr>
            <a:spLocks noGrp="1"/>
          </p:cNvSpPr>
          <p:nvPr>
            <p:ph type="title"/>
          </p:nvPr>
        </p:nvSpPr>
        <p:spPr/>
        <p:txBody>
          <a:bodyPr/>
          <a:lstStyle/>
          <a:p>
            <a:r>
              <a:rPr lang="en-US" dirty="0"/>
              <a:t>The </a:t>
            </a:r>
            <a:r>
              <a:rPr lang="en-US" b="1" dirty="0">
                <a:solidFill>
                  <a:schemeClr val="accent1"/>
                </a:solidFill>
              </a:rPr>
              <a:t>Behavioral</a:t>
            </a:r>
            <a:r>
              <a:rPr lang="en-US" dirty="0"/>
              <a:t> Component of Prejudice: </a:t>
            </a:r>
            <a:r>
              <a:rPr lang="en-US" b="1" dirty="0">
                <a:solidFill>
                  <a:schemeClr val="accent1"/>
                </a:solidFill>
              </a:rPr>
              <a:t>Discrimination</a:t>
            </a:r>
          </a:p>
        </p:txBody>
      </p:sp>
      <p:sp>
        <p:nvSpPr>
          <p:cNvPr id="3" name="Content Placeholder 2">
            <a:extLst>
              <a:ext uri="{FF2B5EF4-FFF2-40B4-BE49-F238E27FC236}">
                <a16:creationId xmlns:a16="http://schemas.microsoft.com/office/drawing/2014/main" id="{8F7C0E4A-F628-164E-4E5F-A900AE75FB2E}"/>
              </a:ext>
            </a:extLst>
          </p:cNvPr>
          <p:cNvSpPr>
            <a:spLocks noGrp="1"/>
          </p:cNvSpPr>
          <p:nvPr>
            <p:ph idx="1"/>
          </p:nvPr>
        </p:nvSpPr>
        <p:spPr>
          <a:xfrm>
            <a:off x="613989" y="2019300"/>
            <a:ext cx="10668000" cy="4575530"/>
          </a:xfrm>
        </p:spPr>
        <p:txBody>
          <a:bodyPr/>
          <a:lstStyle/>
          <a:p>
            <a:r>
              <a:rPr lang="en-US" dirty="0">
                <a:sym typeface="Wingdings" panose="05000000000000000000" pitchFamily="2" charset="2"/>
              </a:rPr>
              <a:t>Race is still an issue in hiring</a:t>
            </a:r>
            <a:endParaRPr lang="en-US" dirty="0"/>
          </a:p>
          <a:p>
            <a:pPr lvl="1"/>
            <a:r>
              <a:rPr lang="en-US" dirty="0"/>
              <a:t>Pager (2003)</a:t>
            </a:r>
          </a:p>
          <a:p>
            <a:pPr lvl="2"/>
            <a:r>
              <a:rPr lang="en-US" dirty="0"/>
              <a:t>Identical resumes were mailed to companies around the country</a:t>
            </a:r>
          </a:p>
          <a:p>
            <a:pPr lvl="2"/>
            <a:r>
              <a:rPr lang="en-US" dirty="0"/>
              <a:t>Race and criminal record were manipulated </a:t>
            </a:r>
          </a:p>
          <a:p>
            <a:pPr lvl="3"/>
            <a:r>
              <a:rPr lang="en-US" dirty="0"/>
              <a:t>Black and White males with no criminal record </a:t>
            </a:r>
          </a:p>
          <a:p>
            <a:pPr lvl="3"/>
            <a:r>
              <a:rPr lang="en-US" dirty="0">
                <a:sym typeface="Wingdings" panose="05000000000000000000" pitchFamily="2" charset="2"/>
              </a:rPr>
              <a:t>Black and White males with a criminal record </a:t>
            </a:r>
          </a:p>
          <a:p>
            <a:pPr lvl="2"/>
            <a:endParaRPr lang="en-US" dirty="0"/>
          </a:p>
        </p:txBody>
      </p:sp>
    </p:spTree>
    <p:extLst>
      <p:ext uri="{BB962C8B-B14F-4D97-AF65-F5344CB8AC3E}">
        <p14:creationId xmlns:p14="http://schemas.microsoft.com/office/powerpoint/2010/main" val="15205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36E0-7120-D516-1821-DCE69C8D75A6}"/>
              </a:ext>
            </a:extLst>
          </p:cNvPr>
          <p:cNvSpPr>
            <a:spLocks noGrp="1"/>
          </p:cNvSpPr>
          <p:nvPr>
            <p:ph type="title"/>
          </p:nvPr>
        </p:nvSpPr>
        <p:spPr/>
        <p:txBody>
          <a:bodyPr/>
          <a:lstStyle/>
          <a:p>
            <a:r>
              <a:rPr lang="en-US" dirty="0"/>
              <a:t>Pager (2003)</a:t>
            </a:r>
          </a:p>
        </p:txBody>
      </p:sp>
      <p:pic>
        <p:nvPicPr>
          <p:cNvPr id="1026" name="Picture 2" descr="Race, Criminal Background, and Employment - Sociological Images">
            <a:extLst>
              <a:ext uri="{FF2B5EF4-FFF2-40B4-BE49-F238E27FC236}">
                <a16:creationId xmlns:a16="http://schemas.microsoft.com/office/drawing/2014/main" id="{7821ABA8-DFD0-9C9E-49CE-46FE1B9F3C5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512"/>
          <a:stretch/>
        </p:blipFill>
        <p:spPr bwMode="auto">
          <a:xfrm>
            <a:off x="2392767" y="1807535"/>
            <a:ext cx="6815027" cy="447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20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EF13D-71D9-77A5-7791-CF135DA19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61AB1-7C51-A7A9-B87A-4DC268D3EF80}"/>
              </a:ext>
            </a:extLst>
          </p:cNvPr>
          <p:cNvSpPr>
            <a:spLocks noGrp="1"/>
          </p:cNvSpPr>
          <p:nvPr>
            <p:ph type="title"/>
          </p:nvPr>
        </p:nvSpPr>
        <p:spPr/>
        <p:txBody>
          <a:bodyPr/>
          <a:lstStyle/>
          <a:p>
            <a:r>
              <a:rPr lang="en-US" dirty="0"/>
              <a:t>The </a:t>
            </a:r>
            <a:r>
              <a:rPr lang="en-US" b="1" dirty="0">
                <a:solidFill>
                  <a:schemeClr val="accent1"/>
                </a:solidFill>
              </a:rPr>
              <a:t>Behavioral</a:t>
            </a:r>
            <a:r>
              <a:rPr lang="en-US" dirty="0"/>
              <a:t> Component of Prejudice: </a:t>
            </a:r>
            <a:r>
              <a:rPr lang="en-US" b="1" dirty="0">
                <a:solidFill>
                  <a:schemeClr val="accent1"/>
                </a:solidFill>
              </a:rPr>
              <a:t>Discrimination</a:t>
            </a:r>
          </a:p>
        </p:txBody>
      </p:sp>
      <p:sp>
        <p:nvSpPr>
          <p:cNvPr id="3" name="Content Placeholder 2">
            <a:extLst>
              <a:ext uri="{FF2B5EF4-FFF2-40B4-BE49-F238E27FC236}">
                <a16:creationId xmlns:a16="http://schemas.microsoft.com/office/drawing/2014/main" id="{0EDC7950-3F75-F915-C8E4-0618D93F826C}"/>
              </a:ext>
            </a:extLst>
          </p:cNvPr>
          <p:cNvSpPr>
            <a:spLocks noGrp="1"/>
          </p:cNvSpPr>
          <p:nvPr>
            <p:ph idx="1"/>
          </p:nvPr>
        </p:nvSpPr>
        <p:spPr>
          <a:xfrm>
            <a:off x="613989" y="1981200"/>
            <a:ext cx="10668000" cy="4613630"/>
          </a:xfrm>
        </p:spPr>
        <p:txBody>
          <a:bodyPr/>
          <a:lstStyle/>
          <a:p>
            <a:r>
              <a:rPr lang="en-US" dirty="0"/>
              <a:t>Gender Discrimination</a:t>
            </a:r>
          </a:p>
          <a:p>
            <a:pPr lvl="1"/>
            <a:r>
              <a:rPr lang="en-US" dirty="0"/>
              <a:t>Gender pay gap still exists despite 1963 Equal Pay Act</a:t>
            </a:r>
          </a:p>
          <a:p>
            <a:pPr lvl="1"/>
            <a:r>
              <a:rPr lang="en-US" dirty="0"/>
              <a:t>Women earn about $.77 for every dollar earned by men</a:t>
            </a:r>
          </a:p>
        </p:txBody>
      </p:sp>
    </p:spTree>
    <p:extLst>
      <p:ext uri="{BB962C8B-B14F-4D97-AF65-F5344CB8AC3E}">
        <p14:creationId xmlns:p14="http://schemas.microsoft.com/office/powerpoint/2010/main" val="23248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F573-32EB-2700-825D-8CF1B5366F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F94E5C-6B57-5009-5BBD-DA11C9D38636}"/>
              </a:ext>
            </a:extLst>
          </p:cNvPr>
          <p:cNvSpPr>
            <a:spLocks noGrp="1"/>
          </p:cNvSpPr>
          <p:nvPr>
            <p:ph idx="1"/>
          </p:nvPr>
        </p:nvSpPr>
        <p:spPr/>
        <p:txBody>
          <a:bodyPr/>
          <a:lstStyle/>
          <a:p>
            <a:endParaRPr lang="en-US" dirty="0"/>
          </a:p>
        </p:txBody>
      </p:sp>
      <p:pic>
        <p:nvPicPr>
          <p:cNvPr id="2050" name="Picture 2" descr="Infographic: The Gender Pay Gap Visualized | Statista">
            <a:extLst>
              <a:ext uri="{FF2B5EF4-FFF2-40B4-BE49-F238E27FC236}">
                <a16:creationId xmlns:a16="http://schemas.microsoft.com/office/drawing/2014/main" id="{DF67110C-4709-BF67-6E81-646AB7F97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444"/>
          <a:stretch/>
        </p:blipFill>
        <p:spPr bwMode="auto">
          <a:xfrm>
            <a:off x="3149600" y="973666"/>
            <a:ext cx="5892800" cy="491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4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B7BA-CAFC-4DDB-8C0B-DEE5E39BFE87}"/>
              </a:ext>
            </a:extLst>
          </p:cNvPr>
          <p:cNvSpPr>
            <a:spLocks noGrp="1"/>
          </p:cNvSpPr>
          <p:nvPr>
            <p:ph type="title"/>
          </p:nvPr>
        </p:nvSpPr>
        <p:spPr/>
        <p:txBody>
          <a:bodyPr/>
          <a:lstStyle/>
          <a:p>
            <a:r>
              <a:rPr lang="en-US" dirty="0"/>
              <a:t>Understanding Prejudice</a:t>
            </a:r>
          </a:p>
        </p:txBody>
      </p:sp>
      <p:sp>
        <p:nvSpPr>
          <p:cNvPr id="3" name="Content Placeholder 2">
            <a:extLst>
              <a:ext uri="{FF2B5EF4-FFF2-40B4-BE49-F238E27FC236}">
                <a16:creationId xmlns:a16="http://schemas.microsoft.com/office/drawing/2014/main" id="{CEBA4954-E46C-5BA9-24B8-6CB2EE40E6C0}"/>
              </a:ext>
            </a:extLst>
          </p:cNvPr>
          <p:cNvSpPr>
            <a:spLocks noGrp="1"/>
          </p:cNvSpPr>
          <p:nvPr>
            <p:ph idx="1"/>
          </p:nvPr>
        </p:nvSpPr>
        <p:spPr>
          <a:xfrm>
            <a:off x="609600" y="1298713"/>
            <a:ext cx="6428763" cy="4949688"/>
          </a:xfrm>
        </p:spPr>
        <p:txBody>
          <a:bodyPr/>
          <a:lstStyle/>
          <a:p>
            <a:r>
              <a:rPr lang="en-US" dirty="0"/>
              <a:t>Gordon Allport (1954)</a:t>
            </a:r>
          </a:p>
          <a:p>
            <a:pPr lvl="1"/>
            <a:r>
              <a:rPr lang="en-US" dirty="0"/>
              <a:t>Proposed three basic causes for prejudice with very unfortunate consequences</a:t>
            </a:r>
          </a:p>
        </p:txBody>
      </p:sp>
      <p:pic>
        <p:nvPicPr>
          <p:cNvPr id="4" name="Picture 2" descr="The cover page of the book, The nature of prejudice, by Gordon W. Allport.">
            <a:extLst>
              <a:ext uri="{FF2B5EF4-FFF2-40B4-BE49-F238E27FC236}">
                <a16:creationId xmlns:a16="http://schemas.microsoft.com/office/drawing/2014/main" id="{0E608173-D890-3EBD-C603-CDB738E58F6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47769" y="1198893"/>
            <a:ext cx="3191133" cy="514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63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40AE-FBCE-ACB8-C74A-414CCA4BDAA5}"/>
              </a:ext>
            </a:extLst>
          </p:cNvPr>
          <p:cNvSpPr>
            <a:spLocks noGrp="1"/>
          </p:cNvSpPr>
          <p:nvPr>
            <p:ph type="title"/>
          </p:nvPr>
        </p:nvSpPr>
        <p:spPr/>
        <p:txBody>
          <a:bodyPr/>
          <a:lstStyle/>
          <a:p>
            <a:r>
              <a:rPr lang="en-US" dirty="0"/>
              <a:t>Q&amp;A #6</a:t>
            </a:r>
          </a:p>
        </p:txBody>
      </p:sp>
      <p:sp>
        <p:nvSpPr>
          <p:cNvPr id="3" name="Content Placeholder 2">
            <a:extLst>
              <a:ext uri="{FF2B5EF4-FFF2-40B4-BE49-F238E27FC236}">
                <a16:creationId xmlns:a16="http://schemas.microsoft.com/office/drawing/2014/main" id="{6DDC8350-E3B1-537B-2718-F7AE617631AF}"/>
              </a:ext>
            </a:extLst>
          </p:cNvPr>
          <p:cNvSpPr>
            <a:spLocks noGrp="1"/>
          </p:cNvSpPr>
          <p:nvPr>
            <p:ph idx="1"/>
          </p:nvPr>
        </p:nvSpPr>
        <p:spPr/>
        <p:txBody>
          <a:bodyPr/>
          <a:lstStyle/>
          <a:p>
            <a:r>
              <a:rPr lang="en-US" dirty="0"/>
              <a:t>In your opinion:</a:t>
            </a:r>
          </a:p>
          <a:p>
            <a:pPr lvl="1"/>
            <a:r>
              <a:rPr lang="en-US" dirty="0"/>
              <a:t>Where does prejudice come from?</a:t>
            </a:r>
          </a:p>
          <a:p>
            <a:pPr lvl="1"/>
            <a:r>
              <a:rPr lang="en-US" dirty="0"/>
              <a:t>What are the root causes of prejudice?</a:t>
            </a:r>
          </a:p>
        </p:txBody>
      </p:sp>
    </p:spTree>
    <p:extLst>
      <p:ext uri="{BB962C8B-B14F-4D97-AF65-F5344CB8AC3E}">
        <p14:creationId xmlns:p14="http://schemas.microsoft.com/office/powerpoint/2010/main" val="585030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BD86-2236-A543-7324-147DF598B770}"/>
              </a:ext>
            </a:extLst>
          </p:cNvPr>
          <p:cNvSpPr>
            <a:spLocks noGrp="1"/>
          </p:cNvSpPr>
          <p:nvPr>
            <p:ph type="title"/>
          </p:nvPr>
        </p:nvSpPr>
        <p:spPr>
          <a:xfrm>
            <a:off x="347289" y="209475"/>
            <a:ext cx="10104811" cy="800248"/>
          </a:xfrm>
        </p:spPr>
        <p:txBody>
          <a:bodyPr/>
          <a:lstStyle/>
          <a:p>
            <a:r>
              <a:rPr lang="en-US" dirty="0"/>
              <a:t>Roots of Prejudice: Three Basic Causes</a:t>
            </a:r>
          </a:p>
        </p:txBody>
      </p:sp>
      <p:sp>
        <p:nvSpPr>
          <p:cNvPr id="3" name="Content Placeholder 2">
            <a:extLst>
              <a:ext uri="{FF2B5EF4-FFF2-40B4-BE49-F238E27FC236}">
                <a16:creationId xmlns:a16="http://schemas.microsoft.com/office/drawing/2014/main" id="{CDC1B02A-58CB-1947-B2C3-859500517AA6}"/>
              </a:ext>
            </a:extLst>
          </p:cNvPr>
          <p:cNvSpPr>
            <a:spLocks noGrp="1"/>
          </p:cNvSpPr>
          <p:nvPr>
            <p:ph idx="1"/>
          </p:nvPr>
        </p:nvSpPr>
        <p:spPr/>
        <p:txBody>
          <a:bodyPr/>
          <a:lstStyle/>
          <a:p>
            <a:pPr marL="514350" indent="-514350">
              <a:buFont typeface="+mj-lt"/>
              <a:buAutoNum type="arabicPeriod"/>
            </a:pPr>
            <a:r>
              <a:rPr lang="en-US" dirty="0"/>
              <a:t>Familiarity-based preferences for the in-group over out-groups</a:t>
            </a:r>
          </a:p>
          <a:p>
            <a:pPr marL="914400" lvl="1" indent="-514350"/>
            <a:r>
              <a:rPr lang="en-US" dirty="0"/>
              <a:t>In-group bias; in-group favoritism</a:t>
            </a:r>
          </a:p>
          <a:p>
            <a:pPr marL="400050" lvl="1" indent="0">
              <a:buNone/>
            </a:pPr>
            <a:endParaRPr lang="en-US" dirty="0"/>
          </a:p>
          <a:p>
            <a:pPr marL="514350" indent="-514350">
              <a:buFont typeface="+mj-lt"/>
              <a:buAutoNum type="arabicPeriod"/>
            </a:pPr>
            <a:r>
              <a:rPr lang="en-US" dirty="0"/>
              <a:t>Hostile feelings linked to a specific category (e.g., group) of people</a:t>
            </a:r>
          </a:p>
          <a:p>
            <a:pPr marL="514350" indent="-514350">
              <a:buFont typeface="+mj-lt"/>
              <a:buAutoNum type="arabicPeriod"/>
            </a:pPr>
            <a:endParaRPr lang="en-US" dirty="0"/>
          </a:p>
          <a:p>
            <a:pPr marL="514350" indent="-514350">
              <a:buFont typeface="+mj-lt"/>
              <a:buAutoNum type="arabicPeriod"/>
            </a:pPr>
            <a:r>
              <a:rPr lang="en-US" dirty="0"/>
              <a:t>Internalized worldview (i.e., personality)</a:t>
            </a:r>
          </a:p>
        </p:txBody>
      </p:sp>
    </p:spTree>
    <p:extLst>
      <p:ext uri="{BB962C8B-B14F-4D97-AF65-F5344CB8AC3E}">
        <p14:creationId xmlns:p14="http://schemas.microsoft.com/office/powerpoint/2010/main" val="612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BC90-9329-D030-EE5E-B4DB628A70FD}"/>
              </a:ext>
            </a:extLst>
          </p:cNvPr>
          <p:cNvSpPr>
            <a:spLocks noGrp="1"/>
          </p:cNvSpPr>
          <p:nvPr>
            <p:ph type="title"/>
          </p:nvPr>
        </p:nvSpPr>
        <p:spPr/>
        <p:txBody>
          <a:bodyPr/>
          <a:lstStyle/>
          <a:p>
            <a:r>
              <a:rPr lang="en-US" dirty="0"/>
              <a:t>Groups</a:t>
            </a:r>
          </a:p>
        </p:txBody>
      </p:sp>
      <p:sp>
        <p:nvSpPr>
          <p:cNvPr id="3" name="Content Placeholder 2">
            <a:extLst>
              <a:ext uri="{FF2B5EF4-FFF2-40B4-BE49-F238E27FC236}">
                <a16:creationId xmlns:a16="http://schemas.microsoft.com/office/drawing/2014/main" id="{67A40B32-663C-9D74-28AB-4339C960B5DB}"/>
              </a:ext>
            </a:extLst>
          </p:cNvPr>
          <p:cNvSpPr>
            <a:spLocks noGrp="1"/>
          </p:cNvSpPr>
          <p:nvPr>
            <p:ph idx="1"/>
          </p:nvPr>
        </p:nvSpPr>
        <p:spPr/>
        <p:txBody>
          <a:bodyPr/>
          <a:lstStyle/>
          <a:p>
            <a:r>
              <a:rPr lang="en-US" dirty="0"/>
              <a:t>Humans have always existed in groups</a:t>
            </a:r>
          </a:p>
          <a:p>
            <a:pPr lvl="1"/>
            <a:r>
              <a:rPr lang="en-US" dirty="0"/>
              <a:t>Family</a:t>
            </a:r>
          </a:p>
          <a:p>
            <a:pPr lvl="1"/>
            <a:r>
              <a:rPr lang="en-US" dirty="0"/>
              <a:t>Neighborhood</a:t>
            </a:r>
          </a:p>
          <a:p>
            <a:pPr lvl="1"/>
            <a:r>
              <a:rPr lang="en-US" dirty="0"/>
              <a:t>Community</a:t>
            </a:r>
          </a:p>
          <a:p>
            <a:pPr lvl="1"/>
            <a:r>
              <a:rPr lang="en-US" dirty="0"/>
              <a:t>Racial</a:t>
            </a:r>
          </a:p>
          <a:p>
            <a:pPr lvl="1"/>
            <a:r>
              <a:rPr lang="en-US" dirty="0"/>
              <a:t>Ethnic</a:t>
            </a:r>
          </a:p>
          <a:p>
            <a:pPr lvl="1"/>
            <a:r>
              <a:rPr lang="en-US" dirty="0"/>
              <a:t>Gender</a:t>
            </a:r>
          </a:p>
        </p:txBody>
      </p:sp>
      <p:pic>
        <p:nvPicPr>
          <p:cNvPr id="3074" name="Picture 2" descr="Bright Horizons | From Our Blog: Tips to Teach Children about Different  Types of Families | Bright Horizons®">
            <a:extLst>
              <a:ext uri="{FF2B5EF4-FFF2-40B4-BE49-F238E27FC236}">
                <a16:creationId xmlns:a16="http://schemas.microsoft.com/office/drawing/2014/main" id="{91419422-E4AE-7659-C65B-310104CB5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2035673"/>
            <a:ext cx="4514850" cy="33983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buyers are most interested in these 10 U.S. neighborhoods">
            <a:extLst>
              <a:ext uri="{FF2B5EF4-FFF2-40B4-BE49-F238E27FC236}">
                <a16:creationId xmlns:a16="http://schemas.microsoft.com/office/drawing/2014/main" id="{5B122A46-1241-A30E-F93A-10F98C20C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706" y="2772633"/>
            <a:ext cx="6041493" cy="33983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munity Development Guides - National Volunteer And Philanthropy Centre">
            <a:extLst>
              <a:ext uri="{FF2B5EF4-FFF2-40B4-BE49-F238E27FC236}">
                <a16:creationId xmlns:a16="http://schemas.microsoft.com/office/drawing/2014/main" id="{58C40731-82BE-5155-6FC3-1E428B563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653" y="2258740"/>
            <a:ext cx="5635094" cy="35824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w Population Counts for Nearly 1,500 Race and Ethnicity Groups">
            <a:extLst>
              <a:ext uri="{FF2B5EF4-FFF2-40B4-BE49-F238E27FC236}">
                <a16:creationId xmlns:a16="http://schemas.microsoft.com/office/drawing/2014/main" id="{4A63069D-0AFF-DAF5-4525-9DA774204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9751" y="2497932"/>
            <a:ext cx="6667500" cy="375046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EI Toolkit: Gender &amp; Gender Identity – AAUW : Empowering Women Since 1881">
            <a:extLst>
              <a:ext uri="{FF2B5EF4-FFF2-40B4-BE49-F238E27FC236}">
                <a16:creationId xmlns:a16="http://schemas.microsoft.com/office/drawing/2014/main" id="{EAFE018A-85DE-5D75-C43D-60FF62298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9149" y="2938278"/>
            <a:ext cx="39433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subTnLst>
                                    <p:set>
                                      <p:cBhvr override="childStyle">
                                        <p:cTn dur="1" fill="hold" display="0" masterRel="nextClick" afterEffect="1"/>
                                        <p:tgtEl>
                                          <p:spTgt spid="307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subTnLst>
                                    <p:set>
                                      <p:cBhvr override="childStyle">
                                        <p:cTn dur="1" fill="hold" display="0" masterRel="nextClick" afterEffect="1"/>
                                        <p:tgtEl>
                                          <p:spTgt spid="307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childTnLst>
                                  <p:subTnLst>
                                    <p:set>
                                      <p:cBhvr override="childStyle">
                                        <p:cTn dur="1" fill="hold" display="0" masterRel="nextClick" afterEffect="1"/>
                                        <p:tgtEl>
                                          <p:spTgt spid="3080"/>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FFFA-DE1A-F96A-2E10-B84C51269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7D72B-59D7-8E7B-6CA6-C478F0FF32B8}"/>
              </a:ext>
            </a:extLst>
          </p:cNvPr>
          <p:cNvSpPr>
            <a:spLocks noGrp="1"/>
          </p:cNvSpPr>
          <p:nvPr>
            <p:ph type="title"/>
          </p:nvPr>
        </p:nvSpPr>
        <p:spPr/>
        <p:txBody>
          <a:bodyPr/>
          <a:lstStyle/>
          <a:p>
            <a:r>
              <a:rPr lang="en-US" dirty="0"/>
              <a:t>Groups</a:t>
            </a:r>
          </a:p>
        </p:txBody>
      </p:sp>
      <p:sp>
        <p:nvSpPr>
          <p:cNvPr id="3" name="Content Placeholder 2">
            <a:extLst>
              <a:ext uri="{FF2B5EF4-FFF2-40B4-BE49-F238E27FC236}">
                <a16:creationId xmlns:a16="http://schemas.microsoft.com/office/drawing/2014/main" id="{AFFF86A6-0FA4-DC15-44EC-70A18DB410D3}"/>
              </a:ext>
            </a:extLst>
          </p:cNvPr>
          <p:cNvSpPr>
            <a:spLocks noGrp="1"/>
          </p:cNvSpPr>
          <p:nvPr>
            <p:ph idx="1"/>
          </p:nvPr>
        </p:nvSpPr>
        <p:spPr/>
        <p:txBody>
          <a:bodyPr/>
          <a:lstStyle/>
          <a:p>
            <a:r>
              <a:rPr lang="en-US" dirty="0"/>
              <a:t>Adaptive </a:t>
            </a:r>
            <a:r>
              <a:rPr lang="en-US" sz="2000" dirty="0">
                <a:solidFill>
                  <a:schemeClr val="tx1"/>
                </a:solidFill>
              </a:rPr>
              <a:t>(Brewer &amp; </a:t>
            </a:r>
            <a:r>
              <a:rPr lang="en-US" sz="2000" dirty="0" err="1">
                <a:solidFill>
                  <a:schemeClr val="tx1"/>
                </a:solidFill>
              </a:rPr>
              <a:t>Caporeal</a:t>
            </a:r>
            <a:r>
              <a:rPr lang="en-US" sz="2000" dirty="0">
                <a:solidFill>
                  <a:schemeClr val="tx1"/>
                </a:solidFill>
              </a:rPr>
              <a:t>, 2006; </a:t>
            </a:r>
            <a:r>
              <a:rPr lang="en-US" sz="2000" dirty="0" err="1">
                <a:solidFill>
                  <a:schemeClr val="tx1"/>
                </a:solidFill>
              </a:rPr>
              <a:t>Efferson</a:t>
            </a:r>
            <a:r>
              <a:rPr lang="en-US" sz="2000" dirty="0">
                <a:solidFill>
                  <a:schemeClr val="tx1"/>
                </a:solidFill>
              </a:rPr>
              <a:t>, </a:t>
            </a:r>
            <a:r>
              <a:rPr lang="en-US" sz="2000" dirty="0" err="1">
                <a:solidFill>
                  <a:schemeClr val="tx1"/>
                </a:solidFill>
              </a:rPr>
              <a:t>LaLive</a:t>
            </a:r>
            <a:r>
              <a:rPr lang="en-US" sz="2000" dirty="0">
                <a:solidFill>
                  <a:schemeClr val="tx1"/>
                </a:solidFill>
              </a:rPr>
              <a:t>, &amp; Fehr, 2008; Taylor, 2012)</a:t>
            </a:r>
          </a:p>
          <a:p>
            <a:pPr lvl="1"/>
            <a:r>
              <a:rPr lang="en-US" dirty="0"/>
              <a:t>Group membership allows for us to meet our basic needs </a:t>
            </a:r>
          </a:p>
          <a:p>
            <a:pPr lvl="2"/>
            <a:r>
              <a:rPr lang="en-US" dirty="0"/>
              <a:t>Physical needs </a:t>
            </a:r>
            <a:r>
              <a:rPr lang="en-US" dirty="0">
                <a:sym typeface="Wingdings" panose="05000000000000000000" pitchFamily="2" charset="2"/>
              </a:rPr>
              <a:t> protection</a:t>
            </a:r>
          </a:p>
          <a:p>
            <a:pPr lvl="2"/>
            <a:r>
              <a:rPr lang="en-US" dirty="0">
                <a:sym typeface="Wingdings" panose="05000000000000000000" pitchFamily="2" charset="2"/>
              </a:rPr>
              <a:t>Psychological needs  emotional, relational, social</a:t>
            </a:r>
          </a:p>
          <a:p>
            <a:endParaRPr lang="en-US" dirty="0">
              <a:sym typeface="Wingdings" panose="05000000000000000000" pitchFamily="2" charset="2"/>
            </a:endParaRPr>
          </a:p>
          <a:p>
            <a:endParaRPr lang="en-US" dirty="0">
              <a:sym typeface="Wingdings" panose="05000000000000000000" pitchFamily="2" charset="2"/>
            </a:endParaRPr>
          </a:p>
          <a:p>
            <a:pPr marL="0" indent="0" algn="ctr">
              <a:buNone/>
            </a:pPr>
            <a:r>
              <a:rPr lang="en-US" dirty="0">
                <a:sym typeface="Wingdings" panose="05000000000000000000" pitchFamily="2" charset="2"/>
              </a:rPr>
              <a:t>***Adaptive </a:t>
            </a:r>
            <a:r>
              <a:rPr lang="en-US" b="1" dirty="0">
                <a:solidFill>
                  <a:schemeClr val="accent1"/>
                </a:solidFill>
                <a:sym typeface="Wingdings" panose="05000000000000000000" pitchFamily="2" charset="2"/>
              </a:rPr>
              <a:t>DOES NOT </a:t>
            </a:r>
            <a:r>
              <a:rPr lang="en-US" dirty="0">
                <a:sym typeface="Wingdings" panose="05000000000000000000" pitchFamily="2" charset="2"/>
              </a:rPr>
              <a:t>= Justification for prejudice***</a:t>
            </a:r>
          </a:p>
        </p:txBody>
      </p:sp>
    </p:spTree>
    <p:extLst>
      <p:ext uri="{BB962C8B-B14F-4D97-AF65-F5344CB8AC3E}">
        <p14:creationId xmlns:p14="http://schemas.microsoft.com/office/powerpoint/2010/main" val="295906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1A6B4-0B01-C9B5-422B-F8A61989F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C0AC8-BF47-7F06-54F0-991F7FADECE7}"/>
              </a:ext>
            </a:extLst>
          </p:cNvPr>
          <p:cNvSpPr>
            <a:spLocks noGrp="1"/>
          </p:cNvSpPr>
          <p:nvPr>
            <p:ph type="title"/>
          </p:nvPr>
        </p:nvSpPr>
        <p:spPr/>
        <p:txBody>
          <a:bodyPr/>
          <a:lstStyle/>
          <a:p>
            <a:r>
              <a:rPr lang="en-US" dirty="0"/>
              <a:t>Groups</a:t>
            </a:r>
          </a:p>
        </p:txBody>
      </p:sp>
      <p:sp>
        <p:nvSpPr>
          <p:cNvPr id="3" name="Content Placeholder 2">
            <a:extLst>
              <a:ext uri="{FF2B5EF4-FFF2-40B4-BE49-F238E27FC236}">
                <a16:creationId xmlns:a16="http://schemas.microsoft.com/office/drawing/2014/main" id="{9113E7AB-E28E-03B7-3541-06A5C1B41599}"/>
              </a:ext>
            </a:extLst>
          </p:cNvPr>
          <p:cNvSpPr>
            <a:spLocks noGrp="1"/>
          </p:cNvSpPr>
          <p:nvPr>
            <p:ph idx="1"/>
          </p:nvPr>
        </p:nvSpPr>
        <p:spPr/>
        <p:txBody>
          <a:bodyPr/>
          <a:lstStyle/>
          <a:p>
            <a:r>
              <a:rPr lang="en-US" dirty="0"/>
              <a:t>Humans are naturally social</a:t>
            </a:r>
          </a:p>
          <a:p>
            <a:endParaRPr lang="en-US" dirty="0"/>
          </a:p>
          <a:p>
            <a:r>
              <a:rPr lang="en-US" dirty="0"/>
              <a:t>We have an innate need to belong and feel accepted by others (Baumeister &amp; Leary 1995; Maslow, 1943)</a:t>
            </a:r>
          </a:p>
        </p:txBody>
      </p:sp>
      <p:pic>
        <p:nvPicPr>
          <p:cNvPr id="4098" name="Picture 2" descr="Missing Your People: Why Belonging Is So Important And How To Create It">
            <a:extLst>
              <a:ext uri="{FF2B5EF4-FFF2-40B4-BE49-F238E27FC236}">
                <a16:creationId xmlns:a16="http://schemas.microsoft.com/office/drawing/2014/main" id="{93C8B49C-471E-1569-C583-3AD2235A7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3773557"/>
            <a:ext cx="5521427" cy="295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9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BC0E-F4D1-A60D-D385-589820C93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7E95C-50CA-5790-9D39-7E81DA48E36B}"/>
              </a:ext>
            </a:extLst>
          </p:cNvPr>
          <p:cNvSpPr>
            <a:spLocks noGrp="1"/>
          </p:cNvSpPr>
          <p:nvPr>
            <p:ph type="title"/>
          </p:nvPr>
        </p:nvSpPr>
        <p:spPr/>
        <p:txBody>
          <a:bodyPr/>
          <a:lstStyle/>
          <a:p>
            <a:r>
              <a:rPr lang="en-US" dirty="0"/>
              <a:t>Groups</a:t>
            </a:r>
          </a:p>
        </p:txBody>
      </p:sp>
      <p:sp>
        <p:nvSpPr>
          <p:cNvPr id="3" name="Content Placeholder 2">
            <a:extLst>
              <a:ext uri="{FF2B5EF4-FFF2-40B4-BE49-F238E27FC236}">
                <a16:creationId xmlns:a16="http://schemas.microsoft.com/office/drawing/2014/main" id="{F4639021-470B-795A-2251-D619CB99B092}"/>
              </a:ext>
            </a:extLst>
          </p:cNvPr>
          <p:cNvSpPr>
            <a:spLocks noGrp="1"/>
          </p:cNvSpPr>
          <p:nvPr>
            <p:ph idx="1"/>
          </p:nvPr>
        </p:nvSpPr>
        <p:spPr/>
        <p:txBody>
          <a:bodyPr>
            <a:normAutofit lnSpcReduction="10000"/>
          </a:bodyPr>
          <a:lstStyle/>
          <a:p>
            <a:r>
              <a:rPr lang="en-US" dirty="0"/>
              <a:t>Feeling Accepted</a:t>
            </a:r>
          </a:p>
          <a:p>
            <a:pPr lvl="1"/>
            <a:r>
              <a:rPr lang="en-US" dirty="0"/>
              <a:t>Associated with higher physical &amp; mental well-being</a:t>
            </a:r>
          </a:p>
          <a:p>
            <a:pPr lvl="2"/>
            <a:r>
              <a:rPr lang="en-US" dirty="0"/>
              <a:t>(Haslam et al., 2012; Leary et al., 1995)</a:t>
            </a:r>
          </a:p>
          <a:p>
            <a:pPr lvl="2"/>
            <a:endParaRPr lang="en-US" dirty="0"/>
          </a:p>
          <a:p>
            <a:r>
              <a:rPr lang="en-US" dirty="0"/>
              <a:t>Feeling Rejected or Ostracized associated with:</a:t>
            </a:r>
          </a:p>
          <a:p>
            <a:pPr lvl="1"/>
            <a:r>
              <a:rPr lang="en-US" dirty="0"/>
              <a:t>Higher rates of depression</a:t>
            </a:r>
          </a:p>
          <a:p>
            <a:pPr lvl="1"/>
            <a:r>
              <a:rPr lang="en-US" dirty="0"/>
              <a:t>Loss of meaning</a:t>
            </a:r>
          </a:p>
          <a:p>
            <a:pPr lvl="1"/>
            <a:r>
              <a:rPr lang="en-US" dirty="0"/>
              <a:t>Increased risk of suicide</a:t>
            </a:r>
          </a:p>
          <a:p>
            <a:pPr lvl="2"/>
            <a:r>
              <a:rPr lang="en-US" dirty="0"/>
              <a:t>(Crews et al., 2014; Stillman et al., 2009; Van Orden &amp; Joiner, 2013)</a:t>
            </a:r>
          </a:p>
        </p:txBody>
      </p:sp>
    </p:spTree>
    <p:extLst>
      <p:ext uri="{BB962C8B-B14F-4D97-AF65-F5344CB8AC3E}">
        <p14:creationId xmlns:p14="http://schemas.microsoft.com/office/powerpoint/2010/main" val="351831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E3AF-0F8B-7E1F-DC9A-557B123ABF39}"/>
              </a:ext>
            </a:extLst>
          </p:cNvPr>
          <p:cNvSpPr>
            <a:spLocks noGrp="1"/>
          </p:cNvSpPr>
          <p:nvPr>
            <p:ph type="title"/>
          </p:nvPr>
        </p:nvSpPr>
        <p:spPr/>
        <p:txBody>
          <a:bodyPr/>
          <a:lstStyle/>
          <a:p>
            <a:r>
              <a:rPr lang="en-US" dirty="0"/>
              <a:t>Groups</a:t>
            </a:r>
          </a:p>
        </p:txBody>
      </p:sp>
      <p:sp>
        <p:nvSpPr>
          <p:cNvPr id="3" name="Content Placeholder 2">
            <a:extLst>
              <a:ext uri="{FF2B5EF4-FFF2-40B4-BE49-F238E27FC236}">
                <a16:creationId xmlns:a16="http://schemas.microsoft.com/office/drawing/2014/main" id="{A1B1DC15-7C4A-DBBB-99B3-A8EEBD33D797}"/>
              </a:ext>
            </a:extLst>
          </p:cNvPr>
          <p:cNvSpPr>
            <a:spLocks noGrp="1"/>
          </p:cNvSpPr>
          <p:nvPr>
            <p:ph idx="1"/>
          </p:nvPr>
        </p:nvSpPr>
        <p:spPr/>
        <p:txBody>
          <a:bodyPr/>
          <a:lstStyle/>
          <a:p>
            <a:r>
              <a:rPr lang="en-US" b="1" dirty="0">
                <a:solidFill>
                  <a:schemeClr val="accent1"/>
                </a:solidFill>
              </a:rPr>
              <a:t>Social Identity Theory</a:t>
            </a:r>
            <a:r>
              <a:rPr lang="en-US" dirty="0"/>
              <a:t> </a:t>
            </a:r>
            <a:r>
              <a:rPr lang="en-US" sz="2000" dirty="0"/>
              <a:t>(Haslam et al., 2010; Tajfel &amp; Turner, 1979)</a:t>
            </a:r>
          </a:p>
          <a:p>
            <a:pPr lvl="1"/>
            <a:r>
              <a:rPr lang="en-US" dirty="0"/>
              <a:t>We derive our self-concept (in part) from group membership</a:t>
            </a:r>
          </a:p>
          <a:p>
            <a:pPr lvl="1"/>
            <a:r>
              <a:rPr lang="en-US" dirty="0"/>
              <a:t>We are motivated to protect our group</a:t>
            </a:r>
          </a:p>
          <a:p>
            <a:pPr lvl="1"/>
            <a:r>
              <a:rPr lang="en-US" dirty="0"/>
              <a:t>Our group’s success and failures can impact how we view ourselves</a:t>
            </a:r>
          </a:p>
          <a:p>
            <a:pPr lvl="1"/>
            <a:endParaRPr lang="en-US" dirty="0"/>
          </a:p>
        </p:txBody>
      </p:sp>
    </p:spTree>
    <p:extLst>
      <p:ext uri="{BB962C8B-B14F-4D97-AF65-F5344CB8AC3E}">
        <p14:creationId xmlns:p14="http://schemas.microsoft.com/office/powerpoint/2010/main" val="181289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3279-757E-458B-A76B-AD21360ED480}"/>
              </a:ext>
            </a:extLst>
          </p:cNvPr>
          <p:cNvSpPr>
            <a:spLocks noGrp="1"/>
          </p:cNvSpPr>
          <p:nvPr>
            <p:ph type="title"/>
          </p:nvPr>
        </p:nvSpPr>
        <p:spPr/>
        <p:txBody>
          <a:bodyPr/>
          <a:lstStyle/>
          <a:p>
            <a:r>
              <a:rPr lang="en-US" dirty="0"/>
              <a:t>Ingroup vs. Outgroups</a:t>
            </a:r>
          </a:p>
        </p:txBody>
      </p:sp>
      <p:sp>
        <p:nvSpPr>
          <p:cNvPr id="3" name="Content Placeholder 2">
            <a:extLst>
              <a:ext uri="{FF2B5EF4-FFF2-40B4-BE49-F238E27FC236}">
                <a16:creationId xmlns:a16="http://schemas.microsoft.com/office/drawing/2014/main" id="{C472F49E-CD34-4664-36C5-8EB3FD922095}"/>
              </a:ext>
            </a:extLst>
          </p:cNvPr>
          <p:cNvSpPr>
            <a:spLocks noGrp="1"/>
          </p:cNvSpPr>
          <p:nvPr>
            <p:ph idx="1"/>
          </p:nvPr>
        </p:nvSpPr>
        <p:spPr/>
        <p:txBody>
          <a:bodyPr/>
          <a:lstStyle/>
          <a:p>
            <a:r>
              <a:rPr lang="en-US" dirty="0"/>
              <a:t>Tajfel (1974)</a:t>
            </a:r>
          </a:p>
          <a:p>
            <a:pPr lvl="1"/>
            <a:r>
              <a:rPr lang="en-US" dirty="0"/>
              <a:t>People tend to identify (self-concept) with groups in which </a:t>
            </a:r>
            <a:r>
              <a:rPr lang="en-US" i="1" dirty="0"/>
              <a:t>they feel </a:t>
            </a:r>
            <a:r>
              <a:rPr lang="en-US" dirty="0"/>
              <a:t>they belong </a:t>
            </a:r>
            <a:r>
              <a:rPr lang="en-US" dirty="0">
                <a:sym typeface="Wingdings" panose="05000000000000000000" pitchFamily="2" charset="2"/>
              </a:rPr>
              <a:t> Ingroup</a:t>
            </a:r>
          </a:p>
          <a:p>
            <a:pPr lvl="1"/>
            <a:endParaRPr lang="en-US" dirty="0">
              <a:sym typeface="Wingdings" panose="05000000000000000000" pitchFamily="2" charset="2"/>
            </a:endParaRPr>
          </a:p>
          <a:p>
            <a:r>
              <a:rPr lang="en-US" dirty="0">
                <a:sym typeface="Wingdings" panose="05000000000000000000" pitchFamily="2" charset="2"/>
              </a:rPr>
              <a:t>As opposed to groups in which the do not feel they belong  Outgroup</a:t>
            </a:r>
            <a:endParaRPr lang="en-US" dirty="0"/>
          </a:p>
        </p:txBody>
      </p:sp>
    </p:spTree>
    <p:extLst>
      <p:ext uri="{BB962C8B-B14F-4D97-AF65-F5344CB8AC3E}">
        <p14:creationId xmlns:p14="http://schemas.microsoft.com/office/powerpoint/2010/main" val="36339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2A4F-ED42-C25D-125F-BFDD6CDE6A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89084-25E1-4556-D385-94B72A8330F2}"/>
              </a:ext>
            </a:extLst>
          </p:cNvPr>
          <p:cNvSpPr>
            <a:spLocks noGrp="1"/>
          </p:cNvSpPr>
          <p:nvPr>
            <p:ph type="title"/>
          </p:nvPr>
        </p:nvSpPr>
        <p:spPr/>
        <p:txBody>
          <a:bodyPr/>
          <a:lstStyle/>
          <a:p>
            <a:r>
              <a:rPr lang="en-US" dirty="0"/>
              <a:t>Ingroup vs. Outgroups</a:t>
            </a:r>
          </a:p>
        </p:txBody>
      </p:sp>
      <p:sp>
        <p:nvSpPr>
          <p:cNvPr id="3" name="Content Placeholder 2">
            <a:extLst>
              <a:ext uri="{FF2B5EF4-FFF2-40B4-BE49-F238E27FC236}">
                <a16:creationId xmlns:a16="http://schemas.microsoft.com/office/drawing/2014/main" id="{B8F81550-6A5A-322E-6AFA-75D476F2F57D}"/>
              </a:ext>
            </a:extLst>
          </p:cNvPr>
          <p:cNvSpPr>
            <a:spLocks noGrp="1"/>
          </p:cNvSpPr>
          <p:nvPr>
            <p:ph idx="1"/>
          </p:nvPr>
        </p:nvSpPr>
        <p:spPr/>
        <p:txBody>
          <a:bodyPr/>
          <a:lstStyle/>
          <a:p>
            <a:r>
              <a:rPr lang="en-US" dirty="0"/>
              <a:t>“</a:t>
            </a:r>
            <a:r>
              <a:rPr lang="en-US" sz="3200" i="1" dirty="0">
                <a:solidFill>
                  <a:schemeClr val="tx1"/>
                </a:solidFill>
              </a:rPr>
              <a:t>This seemingly simplistic aspect of human nature can set off a </a:t>
            </a:r>
            <a:r>
              <a:rPr lang="en-US" sz="3200" b="1" i="1" dirty="0">
                <a:solidFill>
                  <a:schemeClr val="accent1"/>
                </a:solidFill>
              </a:rPr>
              <a:t>CASCADE</a:t>
            </a:r>
            <a:r>
              <a:rPr lang="en-US" sz="3200" i="1" dirty="0">
                <a:solidFill>
                  <a:schemeClr val="tx1"/>
                </a:solidFill>
              </a:rPr>
              <a:t> of cognitive, motivational, emotional, and behavioral consequences that enable us to prefer our ingroup  often at the expense of our outgroups.”</a:t>
            </a:r>
          </a:p>
          <a:p>
            <a:endParaRPr lang="en-US" i="1" dirty="0"/>
          </a:p>
          <a:p>
            <a:r>
              <a:rPr lang="en-US" b="1" dirty="0">
                <a:solidFill>
                  <a:schemeClr val="accent1"/>
                </a:solidFill>
              </a:rPr>
              <a:t>In-group Favoritism </a:t>
            </a:r>
            <a:r>
              <a:rPr lang="en-US" dirty="0"/>
              <a:t>(</a:t>
            </a:r>
            <a:r>
              <a:rPr lang="en-US" dirty="0" err="1"/>
              <a:t>Trajfel</a:t>
            </a:r>
            <a:r>
              <a:rPr lang="en-US" dirty="0"/>
              <a:t> et al., 1974)</a:t>
            </a:r>
            <a:endParaRPr lang="en-US" sz="3200" dirty="0">
              <a:solidFill>
                <a:schemeClr val="tx1"/>
              </a:solidFill>
            </a:endParaRPr>
          </a:p>
          <a:p>
            <a:endParaRPr lang="en-US" dirty="0"/>
          </a:p>
        </p:txBody>
      </p:sp>
    </p:spTree>
    <p:extLst>
      <p:ext uri="{BB962C8B-B14F-4D97-AF65-F5344CB8AC3E}">
        <p14:creationId xmlns:p14="http://schemas.microsoft.com/office/powerpoint/2010/main" val="15503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EF61-C3E1-7228-23E1-CF65BFF2A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A806D-CD67-5989-AF71-975E648F4D32}"/>
              </a:ext>
            </a:extLst>
          </p:cNvPr>
          <p:cNvSpPr>
            <a:spLocks noGrp="1"/>
          </p:cNvSpPr>
          <p:nvPr>
            <p:ph type="title"/>
          </p:nvPr>
        </p:nvSpPr>
        <p:spPr/>
        <p:txBody>
          <a:bodyPr/>
          <a:lstStyle/>
          <a:p>
            <a:r>
              <a:rPr lang="en-US" dirty="0"/>
              <a:t>Ingroup Favoritism</a:t>
            </a:r>
          </a:p>
        </p:txBody>
      </p:sp>
      <p:sp>
        <p:nvSpPr>
          <p:cNvPr id="3" name="Content Placeholder 2">
            <a:extLst>
              <a:ext uri="{FF2B5EF4-FFF2-40B4-BE49-F238E27FC236}">
                <a16:creationId xmlns:a16="http://schemas.microsoft.com/office/drawing/2014/main" id="{02AB99B9-793D-D9FD-A639-322FBC1B8974}"/>
              </a:ext>
            </a:extLst>
          </p:cNvPr>
          <p:cNvSpPr>
            <a:spLocks noGrp="1"/>
          </p:cNvSpPr>
          <p:nvPr>
            <p:ph idx="1"/>
          </p:nvPr>
        </p:nvSpPr>
        <p:spPr/>
        <p:txBody>
          <a:bodyPr/>
          <a:lstStyle/>
          <a:p>
            <a:r>
              <a:rPr lang="en-US" dirty="0"/>
              <a:t>People are motivated to view their in-group in a positive light</a:t>
            </a:r>
          </a:p>
          <a:p>
            <a:pPr lvl="1"/>
            <a:r>
              <a:rPr lang="en-US" dirty="0"/>
              <a:t>OFTEN at the expense of the outgroup</a:t>
            </a:r>
          </a:p>
          <a:p>
            <a:pPr lvl="1"/>
            <a:endParaRPr lang="en-US" dirty="0"/>
          </a:p>
          <a:p>
            <a:r>
              <a:rPr lang="en-US" dirty="0"/>
              <a:t>Categorization of the self into a group, </a:t>
            </a:r>
            <a:r>
              <a:rPr lang="en-US" b="1" dirty="0">
                <a:solidFill>
                  <a:schemeClr val="accent1"/>
                </a:solidFill>
              </a:rPr>
              <a:t>no matter HOW ARBITRARY</a:t>
            </a:r>
            <a:r>
              <a:rPr lang="en-US" dirty="0">
                <a:solidFill>
                  <a:schemeClr val="accent1"/>
                </a:solidFill>
              </a:rPr>
              <a:t> </a:t>
            </a:r>
            <a:r>
              <a:rPr lang="en-US" dirty="0"/>
              <a:t>is enough to motivate people to prioritize their group</a:t>
            </a:r>
          </a:p>
          <a:p>
            <a:pPr lvl="1"/>
            <a:r>
              <a:rPr lang="en-US" dirty="0"/>
              <a:t>Both consciously and unconsciously (Dasgupta, 2004)</a:t>
            </a:r>
          </a:p>
          <a:p>
            <a:pPr lvl="1"/>
            <a:endParaRPr lang="en-US" dirty="0"/>
          </a:p>
        </p:txBody>
      </p:sp>
    </p:spTree>
    <p:extLst>
      <p:ext uri="{BB962C8B-B14F-4D97-AF65-F5344CB8AC3E}">
        <p14:creationId xmlns:p14="http://schemas.microsoft.com/office/powerpoint/2010/main" val="3182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F9C2-96C7-1077-24F2-04BFE3A2D5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21BF00-966A-5DF0-4EF1-151BCA521D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D37029-012D-3264-E73A-96D48CC6A7FF}"/>
              </a:ext>
            </a:extLst>
          </p:cNvPr>
          <p:cNvPicPr>
            <a:picLocks noChangeAspect="1"/>
          </p:cNvPicPr>
          <p:nvPr/>
        </p:nvPicPr>
        <p:blipFill rotWithShape="1">
          <a:blip r:embed="rId3"/>
          <a:srcRect t="6784" b="10799"/>
          <a:stretch/>
        </p:blipFill>
        <p:spPr>
          <a:xfrm>
            <a:off x="660400" y="457204"/>
            <a:ext cx="10566399" cy="5943591"/>
          </a:xfrm>
          <a:prstGeom prst="rect">
            <a:avLst/>
          </a:prstGeom>
        </p:spPr>
      </p:pic>
    </p:spTree>
    <p:extLst>
      <p:ext uri="{BB962C8B-B14F-4D97-AF65-F5344CB8AC3E}">
        <p14:creationId xmlns:p14="http://schemas.microsoft.com/office/powerpoint/2010/main" val="407246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BE08-F61E-A4E0-3DFB-E2B92F3D2FA2}"/>
              </a:ext>
            </a:extLst>
          </p:cNvPr>
          <p:cNvSpPr>
            <a:spLocks noGrp="1"/>
          </p:cNvSpPr>
          <p:nvPr>
            <p:ph type="title"/>
          </p:nvPr>
        </p:nvSpPr>
        <p:spPr/>
        <p:txBody>
          <a:bodyPr/>
          <a:lstStyle/>
          <a:p>
            <a:r>
              <a:rPr lang="en-US" dirty="0"/>
              <a:t>What is Prejudice</a:t>
            </a:r>
          </a:p>
        </p:txBody>
      </p:sp>
      <p:sp>
        <p:nvSpPr>
          <p:cNvPr id="3" name="Content Placeholder 2">
            <a:extLst>
              <a:ext uri="{FF2B5EF4-FFF2-40B4-BE49-F238E27FC236}">
                <a16:creationId xmlns:a16="http://schemas.microsoft.com/office/drawing/2014/main" id="{8EE0E5FF-632E-8767-1CB8-E1C0D44BCF6A}"/>
              </a:ext>
            </a:extLst>
          </p:cNvPr>
          <p:cNvSpPr>
            <a:spLocks noGrp="1"/>
          </p:cNvSpPr>
          <p:nvPr>
            <p:ph idx="1"/>
          </p:nvPr>
        </p:nvSpPr>
        <p:spPr/>
        <p:txBody>
          <a:bodyPr/>
          <a:lstStyle/>
          <a:p>
            <a:r>
              <a:rPr lang="en-US" dirty="0"/>
              <a:t>We see examples of Prejudice all the time</a:t>
            </a:r>
          </a:p>
          <a:p>
            <a:pPr lvl="1"/>
            <a:r>
              <a:rPr lang="en-US" dirty="0"/>
              <a:t>Travel Bans</a:t>
            </a:r>
          </a:p>
          <a:p>
            <a:pPr lvl="1"/>
            <a:r>
              <a:rPr lang="en-US" dirty="0"/>
              <a:t>Transgender military personnel</a:t>
            </a:r>
          </a:p>
          <a:p>
            <a:pPr lvl="1"/>
            <a:r>
              <a:rPr lang="en-US" dirty="0"/>
              <a:t>Charlottesville rioting</a:t>
            </a:r>
          </a:p>
          <a:p>
            <a:pPr lvl="1"/>
            <a:endParaRPr lang="en-US" dirty="0"/>
          </a:p>
          <a:p>
            <a:r>
              <a:rPr lang="en-US" dirty="0"/>
              <a:t>Prejudice exists in all cultures</a:t>
            </a:r>
          </a:p>
          <a:p>
            <a:pPr lvl="1"/>
            <a:r>
              <a:rPr lang="en-US" dirty="0"/>
              <a:t>Aronson (2018)</a:t>
            </a:r>
          </a:p>
          <a:p>
            <a:pPr lvl="2"/>
            <a:r>
              <a:rPr lang="en-US" dirty="0"/>
              <a:t>May be an evolutionary benefit of making people wary of strangers</a:t>
            </a:r>
          </a:p>
        </p:txBody>
      </p:sp>
      <p:pic>
        <p:nvPicPr>
          <p:cNvPr id="1026" name="Picture 2" descr="Supreme Court hears Trump travel ban, appears likely to survive review">
            <a:extLst>
              <a:ext uri="{FF2B5EF4-FFF2-40B4-BE49-F238E27FC236}">
                <a16:creationId xmlns:a16="http://schemas.microsoft.com/office/drawing/2014/main" id="{13A32354-C60D-4C01-7826-FC45449AB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13" y="1935163"/>
            <a:ext cx="4027487" cy="2680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bio, Banks introduce measure to ban some transgender people from military  service | The Hill">
            <a:extLst>
              <a:ext uri="{FF2B5EF4-FFF2-40B4-BE49-F238E27FC236}">
                <a16:creationId xmlns:a16="http://schemas.microsoft.com/office/drawing/2014/main" id="{CA61232E-3ADF-6EF9-A49A-4B1425DFB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86" y="2146300"/>
            <a:ext cx="4983314" cy="28018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uide to the Charlottesville Aftermath - The New York Times">
            <a:extLst>
              <a:ext uri="{FF2B5EF4-FFF2-40B4-BE49-F238E27FC236}">
                <a16:creationId xmlns:a16="http://schemas.microsoft.com/office/drawing/2014/main" id="{D5A0B296-81E9-2463-9CDE-57452EC13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686" y="1835150"/>
            <a:ext cx="4783026"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8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D7A7A-0041-8731-0900-B880706B9D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84C11-9DA2-D7F8-9448-101FA6BE9D69}"/>
              </a:ext>
            </a:extLst>
          </p:cNvPr>
          <p:cNvSpPr>
            <a:spLocks noGrp="1"/>
          </p:cNvSpPr>
          <p:nvPr>
            <p:ph type="title"/>
          </p:nvPr>
        </p:nvSpPr>
        <p:spPr>
          <a:xfrm>
            <a:off x="347289" y="209475"/>
            <a:ext cx="10104811" cy="800248"/>
          </a:xfrm>
        </p:spPr>
        <p:txBody>
          <a:bodyPr/>
          <a:lstStyle/>
          <a:p>
            <a:r>
              <a:rPr lang="en-US" dirty="0"/>
              <a:t>Back to Allport</a:t>
            </a:r>
          </a:p>
        </p:txBody>
      </p:sp>
      <p:sp>
        <p:nvSpPr>
          <p:cNvPr id="3" name="Content Placeholder 2">
            <a:extLst>
              <a:ext uri="{FF2B5EF4-FFF2-40B4-BE49-F238E27FC236}">
                <a16:creationId xmlns:a16="http://schemas.microsoft.com/office/drawing/2014/main" id="{69ADDEC7-5B58-D838-E760-836AC80AB056}"/>
              </a:ext>
            </a:extLst>
          </p:cNvPr>
          <p:cNvSpPr>
            <a:spLocks noGrp="1"/>
          </p:cNvSpPr>
          <p:nvPr>
            <p:ph idx="1"/>
          </p:nvPr>
        </p:nvSpPr>
        <p:spPr/>
        <p:txBody>
          <a:bodyPr/>
          <a:lstStyle/>
          <a:p>
            <a:pPr marL="514350" indent="-514350">
              <a:buFont typeface="+mj-lt"/>
              <a:buAutoNum type="arabicPeriod"/>
            </a:pPr>
            <a:r>
              <a:rPr lang="en-US" b="1" dirty="0">
                <a:solidFill>
                  <a:schemeClr val="tx1">
                    <a:lumMod val="65000"/>
                  </a:schemeClr>
                </a:solidFill>
              </a:rPr>
              <a:t>Familiarity-based preferences for the in-group over out-groups</a:t>
            </a:r>
          </a:p>
          <a:p>
            <a:pPr marL="914400" lvl="1" indent="-514350"/>
            <a:r>
              <a:rPr lang="en-US" b="1" dirty="0">
                <a:solidFill>
                  <a:schemeClr val="tx1">
                    <a:lumMod val="65000"/>
                  </a:schemeClr>
                </a:solidFill>
              </a:rPr>
              <a:t>In-group bias; in-group favoritism</a:t>
            </a:r>
          </a:p>
          <a:p>
            <a:pPr marL="400050" lvl="1" indent="0">
              <a:buNone/>
            </a:pPr>
            <a:endParaRPr lang="en-US" dirty="0"/>
          </a:p>
          <a:p>
            <a:pPr marL="514350" indent="-514350">
              <a:buFont typeface="+mj-lt"/>
              <a:buAutoNum type="arabicPeriod"/>
            </a:pPr>
            <a:r>
              <a:rPr lang="en-US" dirty="0"/>
              <a:t>Hostile feelings linked to a specific category (e.g., group) of people</a:t>
            </a:r>
          </a:p>
          <a:p>
            <a:pPr marL="514350" indent="-514350">
              <a:buFont typeface="+mj-lt"/>
              <a:buAutoNum type="arabicPeriod"/>
            </a:pPr>
            <a:endParaRPr lang="en-US" dirty="0"/>
          </a:p>
          <a:p>
            <a:pPr marL="514350" indent="-514350">
              <a:buFont typeface="+mj-lt"/>
              <a:buAutoNum type="arabicPeriod"/>
            </a:pPr>
            <a:r>
              <a:rPr lang="en-US" dirty="0"/>
              <a:t>Internalized worldview (i.e., personality)</a:t>
            </a:r>
          </a:p>
        </p:txBody>
      </p:sp>
    </p:spTree>
    <p:extLst>
      <p:ext uri="{BB962C8B-B14F-4D97-AF65-F5344CB8AC3E}">
        <p14:creationId xmlns:p14="http://schemas.microsoft.com/office/powerpoint/2010/main" val="3717932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010A-23B4-45C5-2C94-86581FC24F5B}"/>
              </a:ext>
            </a:extLst>
          </p:cNvPr>
          <p:cNvSpPr>
            <a:spLocks noGrp="1"/>
          </p:cNvSpPr>
          <p:nvPr>
            <p:ph type="title"/>
          </p:nvPr>
        </p:nvSpPr>
        <p:spPr>
          <a:xfrm>
            <a:off x="279400" y="263170"/>
            <a:ext cx="9739313" cy="800248"/>
          </a:xfrm>
        </p:spPr>
        <p:txBody>
          <a:bodyPr/>
          <a:lstStyle/>
          <a:p>
            <a:r>
              <a:rPr lang="en-US" dirty="0"/>
              <a:t>Hostile Feelings Linked to a Category</a:t>
            </a:r>
          </a:p>
        </p:txBody>
      </p:sp>
      <p:sp>
        <p:nvSpPr>
          <p:cNvPr id="3" name="Content Placeholder 2">
            <a:extLst>
              <a:ext uri="{FF2B5EF4-FFF2-40B4-BE49-F238E27FC236}">
                <a16:creationId xmlns:a16="http://schemas.microsoft.com/office/drawing/2014/main" id="{1EE0A8DB-4783-B3B7-FD75-B4061CE6AC63}"/>
              </a:ext>
            </a:extLst>
          </p:cNvPr>
          <p:cNvSpPr>
            <a:spLocks noGrp="1"/>
          </p:cNvSpPr>
          <p:nvPr>
            <p:ph idx="1"/>
          </p:nvPr>
        </p:nvSpPr>
        <p:spPr/>
        <p:txBody>
          <a:bodyPr>
            <a:normAutofit fontScale="92500"/>
          </a:bodyPr>
          <a:lstStyle/>
          <a:p>
            <a:pPr marL="514350" indent="-514350">
              <a:buFont typeface="+mj-lt"/>
              <a:buAutoNum type="arabicPeriod"/>
            </a:pPr>
            <a:r>
              <a:rPr lang="en-US" dirty="0"/>
              <a:t>Feelings of hostility can arise when one is frustrated, threatened, or witness to unpleasantness or injustice</a:t>
            </a:r>
          </a:p>
          <a:p>
            <a:pPr marL="914400" lvl="1" indent="-514350"/>
            <a:r>
              <a:rPr lang="en-US" dirty="0"/>
              <a:t>9/11</a:t>
            </a:r>
          </a:p>
          <a:p>
            <a:pPr marL="914400" lvl="1" indent="-514350"/>
            <a:r>
              <a:rPr lang="en-US" dirty="0"/>
              <a:t>Covid-19</a:t>
            </a:r>
          </a:p>
          <a:p>
            <a:pPr marL="400050" lvl="1" indent="0">
              <a:buNone/>
            </a:pPr>
            <a:endParaRPr lang="en-US" dirty="0"/>
          </a:p>
          <a:p>
            <a:pPr marL="514350" indent="-514350">
              <a:buFont typeface="+mj-lt"/>
              <a:buAutoNum type="arabicPeriod"/>
            </a:pPr>
            <a:r>
              <a:rPr lang="en-US" dirty="0"/>
              <a:t>We routinely categorize people as members of social groups</a:t>
            </a:r>
          </a:p>
          <a:p>
            <a:pPr marL="914400" lvl="1" indent="-514350"/>
            <a:r>
              <a:rPr lang="en-US" dirty="0"/>
              <a:t>Muslims </a:t>
            </a:r>
          </a:p>
          <a:p>
            <a:pPr marL="914400" lvl="1" indent="-514350"/>
            <a:r>
              <a:rPr lang="en-US" dirty="0"/>
              <a:t>Asians </a:t>
            </a:r>
          </a:p>
        </p:txBody>
      </p:sp>
    </p:spTree>
    <p:extLst>
      <p:ext uri="{BB962C8B-B14F-4D97-AF65-F5344CB8AC3E}">
        <p14:creationId xmlns:p14="http://schemas.microsoft.com/office/powerpoint/2010/main" val="150689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29914-99BA-C101-C880-23EDC697F490}"/>
              </a:ext>
            </a:extLst>
          </p:cNvPr>
          <p:cNvSpPr>
            <a:spLocks noGrp="1"/>
          </p:cNvSpPr>
          <p:nvPr>
            <p:ph type="title"/>
          </p:nvPr>
        </p:nvSpPr>
        <p:spPr/>
        <p:txBody>
          <a:bodyPr/>
          <a:lstStyle/>
          <a:p>
            <a:r>
              <a:rPr lang="en-US" dirty="0"/>
              <a:t>Out-Group Hostilities</a:t>
            </a:r>
          </a:p>
        </p:txBody>
      </p:sp>
      <p:sp>
        <p:nvSpPr>
          <p:cNvPr id="3" name="Content Placeholder 2">
            <a:extLst>
              <a:ext uri="{FF2B5EF4-FFF2-40B4-BE49-F238E27FC236}">
                <a16:creationId xmlns:a16="http://schemas.microsoft.com/office/drawing/2014/main" id="{177EE3AD-D6DE-8F6A-AB4F-40D042122344}"/>
              </a:ext>
            </a:extLst>
          </p:cNvPr>
          <p:cNvSpPr>
            <a:spLocks noGrp="1"/>
          </p:cNvSpPr>
          <p:nvPr>
            <p:ph idx="1"/>
          </p:nvPr>
        </p:nvSpPr>
        <p:spPr/>
        <p:txBody>
          <a:bodyPr>
            <a:normAutofit/>
          </a:bodyPr>
          <a:lstStyle/>
          <a:p>
            <a:r>
              <a:rPr lang="en-US" b="1" dirty="0">
                <a:solidFill>
                  <a:schemeClr val="accent1"/>
                </a:solidFill>
              </a:rPr>
              <a:t>Realistic Group Conflict Theory </a:t>
            </a:r>
            <a:r>
              <a:rPr lang="en-US" sz="2400" dirty="0"/>
              <a:t>(Levine &amp; Campbell, 1972)</a:t>
            </a:r>
          </a:p>
          <a:p>
            <a:pPr lvl="1"/>
            <a:r>
              <a:rPr lang="en-US" dirty="0"/>
              <a:t>Initial negative feelings between groups are often based on real conflict or competition regarding scarce resources</a:t>
            </a:r>
          </a:p>
          <a:p>
            <a:pPr lvl="1"/>
            <a:endParaRPr lang="en-US" dirty="0"/>
          </a:p>
          <a:p>
            <a:r>
              <a:rPr lang="en-US" dirty="0"/>
              <a:t>Negative feelings toward groups are often </a:t>
            </a:r>
            <a:r>
              <a:rPr lang="en-US" b="1" dirty="0">
                <a:solidFill>
                  <a:schemeClr val="accent1"/>
                </a:solidFill>
              </a:rPr>
              <a:t>culturally</a:t>
            </a:r>
            <a:r>
              <a:rPr lang="en-US" dirty="0"/>
              <a:t> transmitted through </a:t>
            </a:r>
            <a:r>
              <a:rPr lang="en-US" b="1" dirty="0">
                <a:solidFill>
                  <a:schemeClr val="accent1"/>
                </a:solidFill>
              </a:rPr>
              <a:t>generations</a:t>
            </a:r>
          </a:p>
          <a:p>
            <a:pPr lvl="1"/>
            <a:r>
              <a:rPr lang="en-US" dirty="0"/>
              <a:t>Can happen even if the original conflict is </a:t>
            </a:r>
            <a:r>
              <a:rPr lang="en-US" u="sng" dirty="0"/>
              <a:t>no longer pertinent</a:t>
            </a:r>
          </a:p>
        </p:txBody>
      </p:sp>
    </p:spTree>
    <p:extLst>
      <p:ext uri="{BB962C8B-B14F-4D97-AF65-F5344CB8AC3E}">
        <p14:creationId xmlns:p14="http://schemas.microsoft.com/office/powerpoint/2010/main" val="7519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8446-8F37-2DE2-05E5-82655BE2C266}"/>
              </a:ext>
            </a:extLst>
          </p:cNvPr>
          <p:cNvSpPr>
            <a:spLocks noGrp="1"/>
          </p:cNvSpPr>
          <p:nvPr>
            <p:ph type="title"/>
          </p:nvPr>
        </p:nvSpPr>
        <p:spPr/>
        <p:txBody>
          <a:bodyPr/>
          <a:lstStyle/>
          <a:p>
            <a:r>
              <a:rPr lang="en-US" dirty="0"/>
              <a:t>Cultural Worldviews</a:t>
            </a:r>
          </a:p>
        </p:txBody>
      </p:sp>
      <p:sp>
        <p:nvSpPr>
          <p:cNvPr id="3" name="Content Placeholder 2">
            <a:extLst>
              <a:ext uri="{FF2B5EF4-FFF2-40B4-BE49-F238E27FC236}">
                <a16:creationId xmlns:a16="http://schemas.microsoft.com/office/drawing/2014/main" id="{6AC9C1F3-2B63-A055-BCD7-F1BAB344BB08}"/>
              </a:ext>
            </a:extLst>
          </p:cNvPr>
          <p:cNvSpPr>
            <a:spLocks noGrp="1"/>
          </p:cNvSpPr>
          <p:nvPr>
            <p:ph idx="1"/>
          </p:nvPr>
        </p:nvSpPr>
        <p:spPr>
          <a:xfrm>
            <a:off x="520700" y="1298713"/>
            <a:ext cx="10668000" cy="4949688"/>
          </a:xfrm>
        </p:spPr>
        <p:txBody>
          <a:bodyPr>
            <a:normAutofit fontScale="85000" lnSpcReduction="20000"/>
          </a:bodyPr>
          <a:lstStyle/>
          <a:p>
            <a:r>
              <a:rPr lang="en-US" b="1" dirty="0">
                <a:solidFill>
                  <a:schemeClr val="accent1"/>
                </a:solidFill>
              </a:rPr>
              <a:t>Ethnocentrism</a:t>
            </a:r>
            <a:r>
              <a:rPr lang="en-US" dirty="0"/>
              <a:t>: evaluating other cultures according to the standards and customs of one’s own culture</a:t>
            </a:r>
          </a:p>
          <a:p>
            <a:pPr lvl="1"/>
            <a:endParaRPr lang="en-US" dirty="0"/>
          </a:p>
          <a:p>
            <a:r>
              <a:rPr lang="en-US" dirty="0"/>
              <a:t>Ethnocentric biases can lead people to judge other’s cultural preferences as different and inferior</a:t>
            </a:r>
          </a:p>
          <a:p>
            <a:endParaRPr lang="en-US" dirty="0"/>
          </a:p>
          <a:p>
            <a:r>
              <a:rPr lang="en-US" b="1" dirty="0">
                <a:solidFill>
                  <a:schemeClr val="accent1"/>
                </a:solidFill>
              </a:rPr>
              <a:t>Terror Management Theory</a:t>
            </a:r>
          </a:p>
          <a:p>
            <a:pPr lvl="1"/>
            <a:r>
              <a:rPr lang="en-US" dirty="0"/>
              <a:t>People need to protect themselves from the fear of living an insignificant life</a:t>
            </a:r>
          </a:p>
          <a:p>
            <a:pPr lvl="1"/>
            <a:r>
              <a:rPr lang="en-US" dirty="0"/>
              <a:t>Convince themselves that they are part of an important group</a:t>
            </a:r>
          </a:p>
          <a:p>
            <a:pPr lvl="1"/>
            <a:r>
              <a:rPr lang="en-US" dirty="0"/>
              <a:t>Contributes to the belief that their cultural worldviews are better than others</a:t>
            </a:r>
          </a:p>
        </p:txBody>
      </p:sp>
    </p:spTree>
    <p:extLst>
      <p:ext uri="{BB962C8B-B14F-4D97-AF65-F5344CB8AC3E}">
        <p14:creationId xmlns:p14="http://schemas.microsoft.com/office/powerpoint/2010/main" val="194947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8EA5-B60D-A6B3-EDB0-D686751D2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8B1B6-9A86-F699-C7AB-973DFC122C97}"/>
              </a:ext>
            </a:extLst>
          </p:cNvPr>
          <p:cNvSpPr>
            <a:spLocks noGrp="1"/>
          </p:cNvSpPr>
          <p:nvPr>
            <p:ph type="title"/>
          </p:nvPr>
        </p:nvSpPr>
        <p:spPr>
          <a:xfrm>
            <a:off x="347289" y="209475"/>
            <a:ext cx="10104811" cy="800248"/>
          </a:xfrm>
        </p:spPr>
        <p:txBody>
          <a:bodyPr/>
          <a:lstStyle/>
          <a:p>
            <a:r>
              <a:rPr lang="en-US" dirty="0"/>
              <a:t>Back to Allport</a:t>
            </a:r>
          </a:p>
        </p:txBody>
      </p:sp>
      <p:sp>
        <p:nvSpPr>
          <p:cNvPr id="3" name="Content Placeholder 2">
            <a:extLst>
              <a:ext uri="{FF2B5EF4-FFF2-40B4-BE49-F238E27FC236}">
                <a16:creationId xmlns:a16="http://schemas.microsoft.com/office/drawing/2014/main" id="{54C474C2-BB9A-5A9F-4816-6EAB5082FA73}"/>
              </a:ext>
            </a:extLst>
          </p:cNvPr>
          <p:cNvSpPr>
            <a:spLocks noGrp="1"/>
          </p:cNvSpPr>
          <p:nvPr>
            <p:ph idx="1"/>
          </p:nvPr>
        </p:nvSpPr>
        <p:spPr/>
        <p:txBody>
          <a:bodyPr/>
          <a:lstStyle/>
          <a:p>
            <a:pPr marL="514350" indent="-514350">
              <a:buFont typeface="+mj-lt"/>
              <a:buAutoNum type="arabicPeriod"/>
            </a:pPr>
            <a:r>
              <a:rPr lang="en-US" b="1" dirty="0">
                <a:solidFill>
                  <a:schemeClr val="tx1">
                    <a:lumMod val="65000"/>
                  </a:schemeClr>
                </a:solidFill>
              </a:rPr>
              <a:t>Familiarity-based preferences for the in-group over out-groups</a:t>
            </a:r>
          </a:p>
          <a:p>
            <a:pPr marL="914400" lvl="1" indent="-514350"/>
            <a:r>
              <a:rPr lang="en-US" b="1" dirty="0">
                <a:solidFill>
                  <a:schemeClr val="tx1">
                    <a:lumMod val="65000"/>
                  </a:schemeClr>
                </a:solidFill>
              </a:rPr>
              <a:t>In-group bias; in-group favoritism</a:t>
            </a:r>
          </a:p>
          <a:p>
            <a:pPr marL="400050" lvl="1" indent="0">
              <a:buNone/>
            </a:pPr>
            <a:endParaRPr lang="en-US" dirty="0"/>
          </a:p>
          <a:p>
            <a:pPr marL="514350" indent="-514350">
              <a:buFont typeface="+mj-lt"/>
              <a:buAutoNum type="arabicPeriod"/>
            </a:pPr>
            <a:r>
              <a:rPr lang="en-US" b="1" dirty="0">
                <a:solidFill>
                  <a:schemeClr val="tx1">
                    <a:lumMod val="65000"/>
                  </a:schemeClr>
                </a:solidFill>
              </a:rPr>
              <a:t>Hostile feelings linked to a specific category (e.g., group) of people</a:t>
            </a:r>
          </a:p>
          <a:p>
            <a:pPr marL="514350" indent="-514350">
              <a:buFont typeface="+mj-lt"/>
              <a:buAutoNum type="arabicPeriod"/>
            </a:pPr>
            <a:endParaRPr lang="en-US" dirty="0"/>
          </a:p>
          <a:p>
            <a:pPr marL="514350" indent="-514350">
              <a:buFont typeface="+mj-lt"/>
              <a:buAutoNum type="arabicPeriod"/>
            </a:pPr>
            <a:r>
              <a:rPr lang="en-US" dirty="0"/>
              <a:t>Internalized worldview (i.e., personality)</a:t>
            </a:r>
          </a:p>
        </p:txBody>
      </p:sp>
    </p:spTree>
    <p:extLst>
      <p:ext uri="{BB962C8B-B14F-4D97-AF65-F5344CB8AC3E}">
        <p14:creationId xmlns:p14="http://schemas.microsoft.com/office/powerpoint/2010/main" val="571551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3F7A-4B66-9ACB-ABDA-462A308953A9}"/>
              </a:ext>
            </a:extLst>
          </p:cNvPr>
          <p:cNvSpPr>
            <a:spLocks noGrp="1"/>
          </p:cNvSpPr>
          <p:nvPr>
            <p:ph type="title"/>
          </p:nvPr>
        </p:nvSpPr>
        <p:spPr/>
        <p:txBody>
          <a:bodyPr/>
          <a:lstStyle/>
          <a:p>
            <a:r>
              <a:rPr lang="en-US" dirty="0"/>
              <a:t>The Prejudiced Personality</a:t>
            </a:r>
          </a:p>
        </p:txBody>
      </p:sp>
      <p:sp>
        <p:nvSpPr>
          <p:cNvPr id="3" name="Content Placeholder 2">
            <a:extLst>
              <a:ext uri="{FF2B5EF4-FFF2-40B4-BE49-F238E27FC236}">
                <a16:creationId xmlns:a16="http://schemas.microsoft.com/office/drawing/2014/main" id="{D0368E49-1377-D014-2E46-0EDAFE2AEEE3}"/>
              </a:ext>
            </a:extLst>
          </p:cNvPr>
          <p:cNvSpPr>
            <a:spLocks noGrp="1"/>
          </p:cNvSpPr>
          <p:nvPr>
            <p:ph idx="1"/>
          </p:nvPr>
        </p:nvSpPr>
        <p:spPr>
          <a:xfrm>
            <a:off x="550877" y="1409700"/>
            <a:ext cx="10668000" cy="5185130"/>
          </a:xfrm>
        </p:spPr>
        <p:txBody>
          <a:bodyPr/>
          <a:lstStyle/>
          <a:p>
            <a:r>
              <a:rPr lang="en-US" b="1" dirty="0">
                <a:solidFill>
                  <a:schemeClr val="accent1"/>
                </a:solidFill>
              </a:rPr>
              <a:t>Right-Wing Authoritarianism (RWA)</a:t>
            </a:r>
          </a:p>
          <a:p>
            <a:pPr lvl="1"/>
            <a:r>
              <a:rPr lang="en-US" dirty="0"/>
              <a:t>Ideology that holds that the social world is inherently dangerous</a:t>
            </a:r>
          </a:p>
          <a:p>
            <a:pPr lvl="1"/>
            <a:r>
              <a:rPr lang="en-US" dirty="0"/>
              <a:t>Maintaining order is vital</a:t>
            </a:r>
          </a:p>
          <a:p>
            <a:pPr lvl="2"/>
            <a:r>
              <a:rPr lang="en-US" dirty="0"/>
              <a:t>Requires upholding society’s laws and traditions</a:t>
            </a:r>
          </a:p>
          <a:p>
            <a:pPr lvl="1"/>
            <a:r>
              <a:rPr lang="en-US" dirty="0"/>
              <a:t>RWA predicts prejudicial attitudes against groups perceived as socially deviant or dangerous</a:t>
            </a:r>
          </a:p>
        </p:txBody>
      </p:sp>
    </p:spTree>
    <p:extLst>
      <p:ext uri="{BB962C8B-B14F-4D97-AF65-F5344CB8AC3E}">
        <p14:creationId xmlns:p14="http://schemas.microsoft.com/office/powerpoint/2010/main" val="94684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3F7A-4B66-9ACB-ABDA-462A308953A9}"/>
              </a:ext>
            </a:extLst>
          </p:cNvPr>
          <p:cNvSpPr>
            <a:spLocks noGrp="1"/>
          </p:cNvSpPr>
          <p:nvPr>
            <p:ph type="title"/>
          </p:nvPr>
        </p:nvSpPr>
        <p:spPr/>
        <p:txBody>
          <a:bodyPr/>
          <a:lstStyle/>
          <a:p>
            <a:r>
              <a:rPr lang="en-US" dirty="0"/>
              <a:t>The Prejudiced Personality</a:t>
            </a:r>
          </a:p>
        </p:txBody>
      </p:sp>
      <p:sp>
        <p:nvSpPr>
          <p:cNvPr id="3" name="Content Placeholder 2">
            <a:extLst>
              <a:ext uri="{FF2B5EF4-FFF2-40B4-BE49-F238E27FC236}">
                <a16:creationId xmlns:a16="http://schemas.microsoft.com/office/drawing/2014/main" id="{D0368E49-1377-D014-2E46-0EDAFE2AEEE3}"/>
              </a:ext>
            </a:extLst>
          </p:cNvPr>
          <p:cNvSpPr>
            <a:spLocks noGrp="1"/>
          </p:cNvSpPr>
          <p:nvPr>
            <p:ph idx="1"/>
          </p:nvPr>
        </p:nvSpPr>
        <p:spPr>
          <a:xfrm>
            <a:off x="550877" y="1409700"/>
            <a:ext cx="10668000" cy="5185130"/>
          </a:xfrm>
        </p:spPr>
        <p:txBody>
          <a:bodyPr>
            <a:normAutofit fontScale="92500" lnSpcReduction="10000"/>
          </a:bodyPr>
          <a:lstStyle/>
          <a:p>
            <a:r>
              <a:rPr lang="en-US" b="1" dirty="0">
                <a:solidFill>
                  <a:schemeClr val="accent1"/>
                </a:solidFill>
              </a:rPr>
              <a:t>Right-Wing Authoritarianism (RWA)</a:t>
            </a:r>
          </a:p>
          <a:p>
            <a:pPr lvl="1"/>
            <a:r>
              <a:rPr lang="en-US" dirty="0"/>
              <a:t>Three common characteristics among those higher in RWA (Altemeyer, 2006)</a:t>
            </a:r>
          </a:p>
          <a:p>
            <a:pPr lvl="2"/>
            <a:r>
              <a:rPr lang="en-US" dirty="0"/>
              <a:t>Believe in the importance of respecting established authorities</a:t>
            </a:r>
          </a:p>
          <a:p>
            <a:pPr lvl="2"/>
            <a:r>
              <a:rPr lang="en-US" dirty="0"/>
              <a:t>Have a higher tendency to being aggressive in the name of their authorities</a:t>
            </a:r>
          </a:p>
          <a:p>
            <a:pPr lvl="2"/>
            <a:r>
              <a:rPr lang="en-US" dirty="0"/>
              <a:t>Have a preference for tradition</a:t>
            </a:r>
          </a:p>
          <a:p>
            <a:endParaRPr lang="en-US" dirty="0"/>
          </a:p>
          <a:p>
            <a:endParaRPr lang="en-US" dirty="0"/>
          </a:p>
          <a:p>
            <a:pPr marL="0" indent="0" algn="ctr">
              <a:buNone/>
            </a:pPr>
            <a:r>
              <a:rPr lang="en-US" dirty="0"/>
              <a:t>*** RWA is more like a </a:t>
            </a:r>
            <a:r>
              <a:rPr lang="en-US" b="1" dirty="0">
                <a:solidFill>
                  <a:schemeClr val="accent1"/>
                </a:solidFill>
              </a:rPr>
              <a:t>personality trait </a:t>
            </a:r>
            <a:r>
              <a:rPr lang="en-US" dirty="0"/>
              <a:t>(e.g., outgoing, shy) rather than a description of political views***</a:t>
            </a:r>
          </a:p>
        </p:txBody>
      </p:sp>
    </p:spTree>
    <p:extLst>
      <p:ext uri="{BB962C8B-B14F-4D97-AF65-F5344CB8AC3E}">
        <p14:creationId xmlns:p14="http://schemas.microsoft.com/office/powerpoint/2010/main" val="35272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3F7A-4B66-9ACB-ABDA-462A308953A9}"/>
              </a:ext>
            </a:extLst>
          </p:cNvPr>
          <p:cNvSpPr>
            <a:spLocks noGrp="1"/>
          </p:cNvSpPr>
          <p:nvPr>
            <p:ph type="title"/>
          </p:nvPr>
        </p:nvSpPr>
        <p:spPr/>
        <p:txBody>
          <a:bodyPr/>
          <a:lstStyle/>
          <a:p>
            <a:r>
              <a:rPr lang="en-US" dirty="0"/>
              <a:t>The Prejudiced Personality</a:t>
            </a:r>
          </a:p>
        </p:txBody>
      </p:sp>
      <p:sp>
        <p:nvSpPr>
          <p:cNvPr id="3" name="Content Placeholder 2">
            <a:extLst>
              <a:ext uri="{FF2B5EF4-FFF2-40B4-BE49-F238E27FC236}">
                <a16:creationId xmlns:a16="http://schemas.microsoft.com/office/drawing/2014/main" id="{D0368E49-1377-D014-2E46-0EDAFE2AEEE3}"/>
              </a:ext>
            </a:extLst>
          </p:cNvPr>
          <p:cNvSpPr>
            <a:spLocks noGrp="1"/>
          </p:cNvSpPr>
          <p:nvPr>
            <p:ph idx="1"/>
          </p:nvPr>
        </p:nvSpPr>
        <p:spPr>
          <a:xfrm>
            <a:off x="550877" y="1409700"/>
            <a:ext cx="10668000" cy="5185130"/>
          </a:xfrm>
        </p:spPr>
        <p:txBody>
          <a:bodyPr/>
          <a:lstStyle/>
          <a:p>
            <a:r>
              <a:rPr lang="en-US" b="1" dirty="0">
                <a:solidFill>
                  <a:schemeClr val="accent1"/>
                </a:solidFill>
              </a:rPr>
              <a:t>Social Dominance Orientation (SDO)</a:t>
            </a:r>
          </a:p>
          <a:p>
            <a:pPr lvl="1"/>
            <a:r>
              <a:rPr lang="en-US" dirty="0"/>
              <a:t>Associated with the belief that the world is a ruthless, competitive jungle</a:t>
            </a:r>
          </a:p>
          <a:p>
            <a:pPr lvl="1"/>
            <a:endParaRPr lang="en-US" dirty="0"/>
          </a:p>
          <a:p>
            <a:pPr lvl="1"/>
            <a:r>
              <a:rPr lang="en-US" dirty="0"/>
              <a:t>Appropriate and right for powerful groups to dominate weaker ones</a:t>
            </a:r>
          </a:p>
          <a:p>
            <a:pPr lvl="1"/>
            <a:endParaRPr lang="en-US" dirty="0"/>
          </a:p>
          <a:p>
            <a:pPr lvl="1"/>
            <a:r>
              <a:rPr lang="en-US" dirty="0"/>
              <a:t>Need for structured knowledge</a:t>
            </a:r>
          </a:p>
          <a:p>
            <a:pPr lvl="2"/>
            <a:r>
              <a:rPr lang="en-US" dirty="0"/>
              <a:t>A tendency to think in simple, clear-cut ways </a:t>
            </a:r>
          </a:p>
        </p:txBody>
      </p:sp>
    </p:spTree>
    <p:extLst>
      <p:ext uri="{BB962C8B-B14F-4D97-AF65-F5344CB8AC3E}">
        <p14:creationId xmlns:p14="http://schemas.microsoft.com/office/powerpoint/2010/main" val="31375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8BDF-BFD3-020A-27CA-9FF86B75D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9CD34F-537D-1CCC-6372-94566384F074}"/>
              </a:ext>
            </a:extLst>
          </p:cNvPr>
          <p:cNvSpPr>
            <a:spLocks noGrp="1"/>
          </p:cNvSpPr>
          <p:nvPr>
            <p:ph type="title"/>
          </p:nvPr>
        </p:nvSpPr>
        <p:spPr>
          <a:xfrm>
            <a:off x="613989" y="263170"/>
            <a:ext cx="9760934" cy="800248"/>
          </a:xfrm>
        </p:spPr>
        <p:txBody>
          <a:bodyPr/>
          <a:lstStyle/>
          <a:p>
            <a:r>
              <a:rPr lang="en-US" dirty="0"/>
              <a:t>Announcements &amp; Reminders (3/7)</a:t>
            </a:r>
          </a:p>
        </p:txBody>
      </p:sp>
      <p:sp>
        <p:nvSpPr>
          <p:cNvPr id="5" name="Content Placeholder 4">
            <a:extLst>
              <a:ext uri="{FF2B5EF4-FFF2-40B4-BE49-F238E27FC236}">
                <a16:creationId xmlns:a16="http://schemas.microsoft.com/office/drawing/2014/main" id="{1EC91192-DC43-A2C8-A211-6734007ECB7C}"/>
              </a:ext>
            </a:extLst>
          </p:cNvPr>
          <p:cNvSpPr>
            <a:spLocks noGrp="1"/>
          </p:cNvSpPr>
          <p:nvPr>
            <p:ph idx="1"/>
          </p:nvPr>
        </p:nvSpPr>
        <p:spPr/>
        <p:txBody>
          <a:bodyPr>
            <a:normAutofit fontScale="92500"/>
          </a:bodyPr>
          <a:lstStyle/>
          <a:p>
            <a:r>
              <a:rPr lang="en-US" dirty="0"/>
              <a:t>Learning Excursion #2</a:t>
            </a:r>
          </a:p>
          <a:p>
            <a:pPr lvl="1"/>
            <a:r>
              <a:rPr lang="en-US" dirty="0"/>
              <a:t>Due March 22</a:t>
            </a:r>
            <a:r>
              <a:rPr lang="en-US" baseline="30000" dirty="0"/>
              <a:t>nd</a:t>
            </a:r>
            <a:r>
              <a:rPr lang="en-US" dirty="0"/>
              <a:t> by 11:59pm</a:t>
            </a:r>
          </a:p>
          <a:p>
            <a:pPr lvl="1"/>
            <a:endParaRPr lang="en-US" b="1" dirty="0">
              <a:solidFill>
                <a:schemeClr val="accent1"/>
              </a:solidFill>
            </a:endParaRPr>
          </a:p>
          <a:p>
            <a:r>
              <a:rPr lang="en-US" dirty="0"/>
              <a:t>Exam 2 </a:t>
            </a:r>
            <a:r>
              <a:rPr lang="en-US" dirty="0">
                <a:sym typeface="Wingdings" panose="05000000000000000000" pitchFamily="2" charset="2"/>
              </a:rPr>
              <a:t> March 28</a:t>
            </a:r>
            <a:r>
              <a:rPr lang="en-US" baseline="30000" dirty="0">
                <a:sym typeface="Wingdings" panose="05000000000000000000" pitchFamily="2" charset="2"/>
              </a:rPr>
              <a:t>th</a:t>
            </a:r>
            <a:r>
              <a:rPr lang="en-US" dirty="0">
                <a:sym typeface="Wingdings" panose="05000000000000000000" pitchFamily="2" charset="2"/>
              </a:rPr>
              <a:t> </a:t>
            </a:r>
          </a:p>
          <a:p>
            <a:endParaRPr lang="en-US" dirty="0">
              <a:sym typeface="Wingdings" panose="05000000000000000000" pitchFamily="2" charset="2"/>
            </a:endParaRPr>
          </a:p>
          <a:p>
            <a:r>
              <a:rPr lang="en-US" dirty="0"/>
              <a:t>Psi-Chi/Psychology Club</a:t>
            </a:r>
          </a:p>
          <a:p>
            <a:pPr lvl="1"/>
            <a:r>
              <a:rPr lang="en-US" dirty="0"/>
              <a:t>March 18 12-1pm</a:t>
            </a:r>
          </a:p>
          <a:p>
            <a:pPr lvl="1"/>
            <a:r>
              <a:rPr lang="en-US" dirty="0"/>
              <a:t>HC 112</a:t>
            </a:r>
          </a:p>
          <a:p>
            <a:pPr lvl="1"/>
            <a:r>
              <a:rPr lang="en-US" dirty="0" err="1"/>
              <a:t>Valeo</a:t>
            </a:r>
            <a:r>
              <a:rPr lang="en-US" dirty="0"/>
              <a:t> Behavioral Health – Auditory Hallucination Training</a:t>
            </a:r>
          </a:p>
          <a:p>
            <a:endParaRPr lang="en-US" dirty="0"/>
          </a:p>
        </p:txBody>
      </p:sp>
    </p:spTree>
    <p:extLst>
      <p:ext uri="{BB962C8B-B14F-4D97-AF65-F5344CB8AC3E}">
        <p14:creationId xmlns:p14="http://schemas.microsoft.com/office/powerpoint/2010/main" val="254169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3F7A-4B66-9ACB-ABDA-462A308953A9}"/>
              </a:ext>
            </a:extLst>
          </p:cNvPr>
          <p:cNvSpPr>
            <a:spLocks noGrp="1"/>
          </p:cNvSpPr>
          <p:nvPr>
            <p:ph type="title"/>
          </p:nvPr>
        </p:nvSpPr>
        <p:spPr/>
        <p:txBody>
          <a:bodyPr/>
          <a:lstStyle/>
          <a:p>
            <a:r>
              <a:rPr lang="en-US" dirty="0"/>
              <a:t>RWA &amp; SDO </a:t>
            </a:r>
            <a:r>
              <a:rPr lang="en-US" sz="2800" dirty="0"/>
              <a:t>(Crawford et al., 2013)</a:t>
            </a:r>
            <a:endParaRPr lang="en-US" dirty="0"/>
          </a:p>
        </p:txBody>
      </p:sp>
      <p:sp>
        <p:nvSpPr>
          <p:cNvPr id="3" name="Content Placeholder 2">
            <a:extLst>
              <a:ext uri="{FF2B5EF4-FFF2-40B4-BE49-F238E27FC236}">
                <a16:creationId xmlns:a16="http://schemas.microsoft.com/office/drawing/2014/main" id="{D0368E49-1377-D014-2E46-0EDAFE2AEEE3}"/>
              </a:ext>
            </a:extLst>
          </p:cNvPr>
          <p:cNvSpPr>
            <a:spLocks noGrp="1"/>
          </p:cNvSpPr>
          <p:nvPr>
            <p:ph idx="1"/>
          </p:nvPr>
        </p:nvSpPr>
        <p:spPr>
          <a:xfrm>
            <a:off x="550877" y="1409700"/>
            <a:ext cx="10668000" cy="5185130"/>
          </a:xfrm>
        </p:spPr>
        <p:txBody>
          <a:bodyPr>
            <a:normAutofit lnSpcReduction="10000"/>
          </a:bodyPr>
          <a:lstStyle/>
          <a:p>
            <a:r>
              <a:rPr lang="en-US" dirty="0"/>
              <a:t>RWA </a:t>
            </a:r>
            <a:r>
              <a:rPr lang="en-US" dirty="0">
                <a:sym typeface="Wingdings" panose="05000000000000000000" pitchFamily="2" charset="2"/>
              </a:rPr>
              <a:t> Seeks stability and not to overthrow</a:t>
            </a:r>
          </a:p>
          <a:p>
            <a:endParaRPr lang="en-US" dirty="0">
              <a:sym typeface="Wingdings" panose="05000000000000000000" pitchFamily="2" charset="2"/>
            </a:endParaRPr>
          </a:p>
          <a:p>
            <a:r>
              <a:rPr lang="en-US" dirty="0">
                <a:sym typeface="Wingdings" panose="05000000000000000000" pitchFamily="2" charset="2"/>
              </a:rPr>
              <a:t>SDO  Seeks to dominate and even overthrow others in order to gain </a:t>
            </a:r>
            <a:r>
              <a:rPr lang="en-US" b="1" dirty="0">
                <a:solidFill>
                  <a:schemeClr val="accent1"/>
                </a:solidFill>
                <a:sym typeface="Wingdings" panose="05000000000000000000" pitchFamily="2" charset="2"/>
              </a:rPr>
              <a:t>power</a:t>
            </a:r>
            <a:r>
              <a:rPr lang="en-US" dirty="0">
                <a:sym typeface="Wingdings" panose="05000000000000000000" pitchFamily="2" charset="2"/>
              </a:rPr>
              <a:t> and </a:t>
            </a:r>
            <a:r>
              <a:rPr lang="en-US" b="1" dirty="0">
                <a:solidFill>
                  <a:schemeClr val="accent1"/>
                </a:solidFill>
                <a:sym typeface="Wingdings" panose="05000000000000000000" pitchFamily="2" charset="2"/>
              </a:rPr>
              <a:t>control</a:t>
            </a:r>
            <a:r>
              <a:rPr lang="en-US" dirty="0">
                <a:sym typeface="Wingdings" panose="05000000000000000000" pitchFamily="2" charset="2"/>
              </a:rPr>
              <a:t> </a:t>
            </a:r>
          </a:p>
          <a:p>
            <a:endParaRPr lang="en-US" dirty="0">
              <a:sym typeface="Wingdings" panose="05000000000000000000" pitchFamily="2" charset="2"/>
            </a:endParaRPr>
          </a:p>
          <a:p>
            <a:r>
              <a:rPr lang="en-US" dirty="0"/>
              <a:t>Both feed into prejudice</a:t>
            </a:r>
          </a:p>
          <a:p>
            <a:pPr lvl="1"/>
            <a:r>
              <a:rPr lang="en-US" dirty="0"/>
              <a:t>SDO correlates with prejudice against “inferior or disadvantaged groups”</a:t>
            </a:r>
          </a:p>
          <a:p>
            <a:pPr lvl="1"/>
            <a:r>
              <a:rPr lang="en-US" dirty="0"/>
              <a:t>RWA correlates with prejudice against threatening groups or those who do not conform to tradition</a:t>
            </a:r>
          </a:p>
        </p:txBody>
      </p:sp>
    </p:spTree>
    <p:extLst>
      <p:ext uri="{BB962C8B-B14F-4D97-AF65-F5344CB8AC3E}">
        <p14:creationId xmlns:p14="http://schemas.microsoft.com/office/powerpoint/2010/main" val="36825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57B5-61F2-6ABB-0571-81ED2FB74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0B83A9-4320-BF83-3BF8-9E960E2ED64C}"/>
              </a:ext>
            </a:extLst>
          </p:cNvPr>
          <p:cNvSpPr>
            <a:spLocks noGrp="1"/>
          </p:cNvSpPr>
          <p:nvPr>
            <p:ph type="title"/>
          </p:nvPr>
        </p:nvSpPr>
        <p:spPr/>
        <p:txBody>
          <a:bodyPr/>
          <a:lstStyle/>
          <a:p>
            <a:r>
              <a:rPr lang="en-US" dirty="0"/>
              <a:t>What is Prejudice</a:t>
            </a:r>
          </a:p>
        </p:txBody>
      </p:sp>
      <p:sp>
        <p:nvSpPr>
          <p:cNvPr id="3" name="Content Placeholder 2">
            <a:extLst>
              <a:ext uri="{FF2B5EF4-FFF2-40B4-BE49-F238E27FC236}">
                <a16:creationId xmlns:a16="http://schemas.microsoft.com/office/drawing/2014/main" id="{F8D8670C-4CEB-C1A1-C841-96779B138167}"/>
              </a:ext>
            </a:extLst>
          </p:cNvPr>
          <p:cNvSpPr>
            <a:spLocks noGrp="1"/>
          </p:cNvSpPr>
          <p:nvPr>
            <p:ph idx="1"/>
          </p:nvPr>
        </p:nvSpPr>
        <p:spPr/>
        <p:txBody>
          <a:bodyPr/>
          <a:lstStyle/>
          <a:p>
            <a:r>
              <a:rPr lang="en-US" dirty="0"/>
              <a:t>Prejudice is made up of several components:</a:t>
            </a:r>
          </a:p>
          <a:p>
            <a:pPr lvl="1"/>
            <a:r>
              <a:rPr lang="en-US" dirty="0"/>
              <a:t>Cognitive Components</a:t>
            </a:r>
          </a:p>
          <a:p>
            <a:pPr lvl="1"/>
            <a:r>
              <a:rPr lang="en-US" dirty="0"/>
              <a:t>Emotional Components</a:t>
            </a:r>
          </a:p>
          <a:p>
            <a:pPr lvl="1"/>
            <a:r>
              <a:rPr lang="en-US" dirty="0"/>
              <a:t>Behavioral Components</a:t>
            </a:r>
          </a:p>
        </p:txBody>
      </p:sp>
    </p:spTree>
    <p:extLst>
      <p:ext uri="{BB962C8B-B14F-4D97-AF65-F5344CB8AC3E}">
        <p14:creationId xmlns:p14="http://schemas.microsoft.com/office/powerpoint/2010/main" val="27650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BD86-2236-A543-7324-147DF598B770}"/>
              </a:ext>
            </a:extLst>
          </p:cNvPr>
          <p:cNvSpPr>
            <a:spLocks noGrp="1"/>
          </p:cNvSpPr>
          <p:nvPr>
            <p:ph type="title"/>
          </p:nvPr>
        </p:nvSpPr>
        <p:spPr>
          <a:xfrm>
            <a:off x="347289" y="209475"/>
            <a:ext cx="10104811" cy="800248"/>
          </a:xfrm>
        </p:spPr>
        <p:txBody>
          <a:bodyPr/>
          <a:lstStyle/>
          <a:p>
            <a:r>
              <a:rPr lang="en-US" dirty="0"/>
              <a:t>Back to Allport…</a:t>
            </a:r>
          </a:p>
        </p:txBody>
      </p:sp>
      <p:sp>
        <p:nvSpPr>
          <p:cNvPr id="3" name="Content Placeholder 2">
            <a:extLst>
              <a:ext uri="{FF2B5EF4-FFF2-40B4-BE49-F238E27FC236}">
                <a16:creationId xmlns:a16="http://schemas.microsoft.com/office/drawing/2014/main" id="{CDC1B02A-58CB-1947-B2C3-859500517AA6}"/>
              </a:ext>
            </a:extLst>
          </p:cNvPr>
          <p:cNvSpPr>
            <a:spLocks noGrp="1"/>
          </p:cNvSpPr>
          <p:nvPr>
            <p:ph idx="1"/>
          </p:nvPr>
        </p:nvSpPr>
        <p:spPr/>
        <p:txBody>
          <a:bodyPr/>
          <a:lstStyle/>
          <a:p>
            <a:pPr marL="514350" indent="-514350">
              <a:buFont typeface="+mj-lt"/>
              <a:buAutoNum type="arabicPeriod"/>
            </a:pPr>
            <a:r>
              <a:rPr lang="en-US" dirty="0"/>
              <a:t>Familiarity-based preferences for the in-group over out-groups</a:t>
            </a:r>
          </a:p>
          <a:p>
            <a:pPr marL="914400" lvl="1" indent="-514350"/>
            <a:r>
              <a:rPr lang="en-US" dirty="0"/>
              <a:t>In-group bias; in-group favoritism</a:t>
            </a:r>
          </a:p>
          <a:p>
            <a:pPr marL="400050" lvl="1" indent="0">
              <a:buNone/>
            </a:pPr>
            <a:endParaRPr lang="en-US" dirty="0"/>
          </a:p>
          <a:p>
            <a:pPr marL="514350" indent="-514350">
              <a:buFont typeface="+mj-lt"/>
              <a:buAutoNum type="arabicPeriod"/>
            </a:pPr>
            <a:r>
              <a:rPr lang="en-US" dirty="0"/>
              <a:t>Hostile feelings linked to a specific category (e.g., group) of people</a:t>
            </a:r>
          </a:p>
          <a:p>
            <a:pPr marL="514350" indent="-514350">
              <a:buFont typeface="+mj-lt"/>
              <a:buAutoNum type="arabicPeriod"/>
            </a:pPr>
            <a:endParaRPr lang="en-US" dirty="0"/>
          </a:p>
          <a:p>
            <a:pPr marL="514350" indent="-514350">
              <a:buFont typeface="+mj-lt"/>
              <a:buAutoNum type="arabicPeriod"/>
            </a:pPr>
            <a:r>
              <a:rPr lang="en-US" dirty="0"/>
              <a:t>Internalized worldview (i.e., personality)</a:t>
            </a:r>
          </a:p>
        </p:txBody>
      </p:sp>
    </p:spTree>
    <p:extLst>
      <p:ext uri="{BB962C8B-B14F-4D97-AF65-F5344CB8AC3E}">
        <p14:creationId xmlns:p14="http://schemas.microsoft.com/office/powerpoint/2010/main" val="3258576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7CA1-84F4-6861-1637-B7890F6EDAFD}"/>
              </a:ext>
            </a:extLst>
          </p:cNvPr>
          <p:cNvSpPr>
            <a:spLocks noGrp="1"/>
          </p:cNvSpPr>
          <p:nvPr>
            <p:ph type="title"/>
          </p:nvPr>
        </p:nvSpPr>
        <p:spPr>
          <a:xfrm>
            <a:off x="613989" y="263170"/>
            <a:ext cx="9825411" cy="800248"/>
          </a:xfrm>
        </p:spPr>
        <p:txBody>
          <a:bodyPr/>
          <a:lstStyle/>
          <a:p>
            <a:r>
              <a:rPr lang="en-US" dirty="0"/>
              <a:t>Old-Fashioned vs. Modern Prejudice</a:t>
            </a:r>
          </a:p>
        </p:txBody>
      </p:sp>
      <p:sp>
        <p:nvSpPr>
          <p:cNvPr id="3" name="Content Placeholder 2">
            <a:extLst>
              <a:ext uri="{FF2B5EF4-FFF2-40B4-BE49-F238E27FC236}">
                <a16:creationId xmlns:a16="http://schemas.microsoft.com/office/drawing/2014/main" id="{9CD04048-7209-E18C-F5AD-0C5C78E93602}"/>
              </a:ext>
            </a:extLst>
          </p:cNvPr>
          <p:cNvSpPr>
            <a:spLocks noGrp="1"/>
          </p:cNvSpPr>
          <p:nvPr>
            <p:ph idx="1"/>
          </p:nvPr>
        </p:nvSpPr>
        <p:spPr/>
        <p:txBody>
          <a:bodyPr>
            <a:normAutofit fontScale="92500" lnSpcReduction="10000"/>
          </a:bodyPr>
          <a:lstStyle/>
          <a:p>
            <a:r>
              <a:rPr lang="en-US" dirty="0"/>
              <a:t>Historically, expressions of prejudice have been </a:t>
            </a:r>
            <a:r>
              <a:rPr lang="en-US" b="1" dirty="0">
                <a:solidFill>
                  <a:schemeClr val="accent1"/>
                </a:solidFill>
              </a:rPr>
              <a:t>overt</a:t>
            </a:r>
            <a:r>
              <a:rPr lang="en-US" dirty="0"/>
              <a:t> (i.e., easily recognizable behaviors)</a:t>
            </a:r>
          </a:p>
          <a:p>
            <a:pPr lvl="1"/>
            <a:r>
              <a:rPr lang="en-US" dirty="0"/>
              <a:t>Racial segregation</a:t>
            </a:r>
          </a:p>
          <a:p>
            <a:pPr lvl="1"/>
            <a:r>
              <a:rPr lang="en-US" dirty="0"/>
              <a:t>Lynching</a:t>
            </a:r>
          </a:p>
          <a:p>
            <a:endParaRPr lang="en-US" dirty="0"/>
          </a:p>
          <a:p>
            <a:r>
              <a:rPr lang="en-US" dirty="0"/>
              <a:t>Various societal and cultural events have made overt expressions of prejudice (i.e., labeled “Old-Fashioned”) taboo/unacceptable</a:t>
            </a:r>
          </a:p>
          <a:p>
            <a:pPr lvl="1"/>
            <a:r>
              <a:rPr lang="en-US" dirty="0"/>
              <a:t>Civil Rights Movement</a:t>
            </a:r>
          </a:p>
          <a:p>
            <a:pPr lvl="1"/>
            <a:r>
              <a:rPr lang="en-US" i="1" dirty="0"/>
              <a:t>Brown v. Board of Education</a:t>
            </a:r>
          </a:p>
        </p:txBody>
      </p:sp>
    </p:spTree>
    <p:extLst>
      <p:ext uri="{BB962C8B-B14F-4D97-AF65-F5344CB8AC3E}">
        <p14:creationId xmlns:p14="http://schemas.microsoft.com/office/powerpoint/2010/main" val="37295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7CA1-84F4-6861-1637-B7890F6EDAFD}"/>
              </a:ext>
            </a:extLst>
          </p:cNvPr>
          <p:cNvSpPr>
            <a:spLocks noGrp="1"/>
          </p:cNvSpPr>
          <p:nvPr>
            <p:ph type="title"/>
          </p:nvPr>
        </p:nvSpPr>
        <p:spPr>
          <a:xfrm>
            <a:off x="613989" y="263170"/>
            <a:ext cx="9825411" cy="800248"/>
          </a:xfrm>
        </p:spPr>
        <p:txBody>
          <a:bodyPr/>
          <a:lstStyle/>
          <a:p>
            <a:r>
              <a:rPr lang="en-US" dirty="0"/>
              <a:t>Old-Fashioned vs. Modern Prejudice</a:t>
            </a:r>
          </a:p>
        </p:txBody>
      </p:sp>
      <p:sp>
        <p:nvSpPr>
          <p:cNvPr id="3" name="Content Placeholder 2">
            <a:extLst>
              <a:ext uri="{FF2B5EF4-FFF2-40B4-BE49-F238E27FC236}">
                <a16:creationId xmlns:a16="http://schemas.microsoft.com/office/drawing/2014/main" id="{9CD04048-7209-E18C-F5AD-0C5C78E93602}"/>
              </a:ext>
            </a:extLst>
          </p:cNvPr>
          <p:cNvSpPr>
            <a:spLocks noGrp="1"/>
          </p:cNvSpPr>
          <p:nvPr>
            <p:ph idx="1"/>
          </p:nvPr>
        </p:nvSpPr>
        <p:spPr/>
        <p:txBody>
          <a:bodyPr/>
          <a:lstStyle/>
          <a:p>
            <a:r>
              <a:rPr lang="en-US" dirty="0"/>
              <a:t>We are not a “post-racial” society</a:t>
            </a:r>
          </a:p>
          <a:p>
            <a:endParaRPr lang="en-US" dirty="0"/>
          </a:p>
          <a:p>
            <a:endParaRPr lang="en-US" dirty="0"/>
          </a:p>
          <a:p>
            <a:r>
              <a:rPr lang="en-US" dirty="0"/>
              <a:t>Prejudiced beliefs and behaviors have evolved</a:t>
            </a:r>
          </a:p>
          <a:p>
            <a:endParaRPr lang="en-US" dirty="0"/>
          </a:p>
          <a:p>
            <a:endParaRPr lang="en-US" dirty="0"/>
          </a:p>
          <a:p>
            <a:r>
              <a:rPr lang="en-US" dirty="0"/>
              <a:t>“Modern” Expressions of Prejudice</a:t>
            </a:r>
          </a:p>
        </p:txBody>
      </p:sp>
    </p:spTree>
    <p:extLst>
      <p:ext uri="{BB962C8B-B14F-4D97-AF65-F5344CB8AC3E}">
        <p14:creationId xmlns:p14="http://schemas.microsoft.com/office/powerpoint/2010/main" val="33763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7CA1-84F4-6861-1637-B7890F6EDAFD}"/>
              </a:ext>
            </a:extLst>
          </p:cNvPr>
          <p:cNvSpPr>
            <a:spLocks noGrp="1"/>
          </p:cNvSpPr>
          <p:nvPr>
            <p:ph type="title"/>
          </p:nvPr>
        </p:nvSpPr>
        <p:spPr>
          <a:xfrm>
            <a:off x="613989" y="263170"/>
            <a:ext cx="9825411" cy="800248"/>
          </a:xfrm>
        </p:spPr>
        <p:txBody>
          <a:bodyPr/>
          <a:lstStyle/>
          <a:p>
            <a:r>
              <a:rPr lang="en-US" dirty="0"/>
              <a:t>Old-Fashioned vs. Modern Prejudice</a:t>
            </a:r>
          </a:p>
        </p:txBody>
      </p:sp>
      <p:sp>
        <p:nvSpPr>
          <p:cNvPr id="3" name="Content Placeholder 2">
            <a:extLst>
              <a:ext uri="{FF2B5EF4-FFF2-40B4-BE49-F238E27FC236}">
                <a16:creationId xmlns:a16="http://schemas.microsoft.com/office/drawing/2014/main" id="{9CD04048-7209-E18C-F5AD-0C5C78E93602}"/>
              </a:ext>
            </a:extLst>
          </p:cNvPr>
          <p:cNvSpPr>
            <a:spLocks noGrp="1"/>
          </p:cNvSpPr>
          <p:nvPr>
            <p:ph idx="1"/>
          </p:nvPr>
        </p:nvSpPr>
        <p:spPr/>
        <p:txBody>
          <a:bodyPr/>
          <a:lstStyle/>
          <a:p>
            <a:r>
              <a:rPr lang="en-US" b="1" dirty="0">
                <a:solidFill>
                  <a:schemeClr val="accent1"/>
                </a:solidFill>
              </a:rPr>
              <a:t>Aversive Racism Theory </a:t>
            </a:r>
            <a:r>
              <a:rPr lang="en-US" sz="2400" dirty="0"/>
              <a:t>(e.g., Dovidio &amp; Gaertner, 2004)</a:t>
            </a:r>
          </a:p>
          <a:p>
            <a:pPr lvl="1"/>
            <a:r>
              <a:rPr lang="en-US" dirty="0"/>
              <a:t>People are not </a:t>
            </a:r>
            <a:r>
              <a:rPr lang="en-US" b="1" dirty="0">
                <a:solidFill>
                  <a:schemeClr val="accent1"/>
                </a:solidFill>
              </a:rPr>
              <a:t>openly hostile </a:t>
            </a:r>
            <a:r>
              <a:rPr lang="en-US" dirty="0"/>
              <a:t>toward certain outgroup members</a:t>
            </a:r>
          </a:p>
          <a:p>
            <a:pPr lvl="1"/>
            <a:r>
              <a:rPr lang="en-US" dirty="0"/>
              <a:t>People are motivated to avoid certain groups out of feelings of discomfort or fear</a:t>
            </a:r>
          </a:p>
        </p:txBody>
      </p:sp>
    </p:spTree>
    <p:extLst>
      <p:ext uri="{BB962C8B-B14F-4D97-AF65-F5344CB8AC3E}">
        <p14:creationId xmlns:p14="http://schemas.microsoft.com/office/powerpoint/2010/main" val="33476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7CA1-84F4-6861-1637-B7890F6EDAFD}"/>
              </a:ext>
            </a:extLst>
          </p:cNvPr>
          <p:cNvSpPr>
            <a:spLocks noGrp="1"/>
          </p:cNvSpPr>
          <p:nvPr>
            <p:ph type="title"/>
          </p:nvPr>
        </p:nvSpPr>
        <p:spPr>
          <a:xfrm>
            <a:off x="613989" y="263170"/>
            <a:ext cx="9825411" cy="800248"/>
          </a:xfrm>
        </p:spPr>
        <p:txBody>
          <a:bodyPr/>
          <a:lstStyle/>
          <a:p>
            <a:r>
              <a:rPr lang="en-US" dirty="0"/>
              <a:t>Old-Fashioned vs. Modern Prejudice</a:t>
            </a:r>
          </a:p>
        </p:txBody>
      </p:sp>
      <p:sp>
        <p:nvSpPr>
          <p:cNvPr id="3" name="Content Placeholder 2">
            <a:extLst>
              <a:ext uri="{FF2B5EF4-FFF2-40B4-BE49-F238E27FC236}">
                <a16:creationId xmlns:a16="http://schemas.microsoft.com/office/drawing/2014/main" id="{9CD04048-7209-E18C-F5AD-0C5C78E93602}"/>
              </a:ext>
            </a:extLst>
          </p:cNvPr>
          <p:cNvSpPr>
            <a:spLocks noGrp="1"/>
          </p:cNvSpPr>
          <p:nvPr>
            <p:ph idx="1"/>
          </p:nvPr>
        </p:nvSpPr>
        <p:spPr/>
        <p:txBody>
          <a:bodyPr/>
          <a:lstStyle/>
          <a:p>
            <a:r>
              <a:rPr lang="en-US" b="1" dirty="0">
                <a:solidFill>
                  <a:schemeClr val="accent1"/>
                </a:solidFill>
              </a:rPr>
              <a:t>Modern Racism Theory </a:t>
            </a:r>
            <a:r>
              <a:rPr lang="en-US" sz="2400" dirty="0"/>
              <a:t>(e.g., Kinder &amp; Sears, 1981)</a:t>
            </a:r>
          </a:p>
          <a:p>
            <a:pPr lvl="1"/>
            <a:r>
              <a:rPr lang="en-US" dirty="0"/>
              <a:t>People know that old-fashioned beliefs are inappropriate</a:t>
            </a:r>
          </a:p>
          <a:p>
            <a:pPr lvl="2"/>
            <a:r>
              <a:rPr lang="en-US" dirty="0"/>
              <a:t>Avoid displaying such behaviors</a:t>
            </a:r>
          </a:p>
          <a:p>
            <a:pPr lvl="1"/>
            <a:r>
              <a:rPr lang="en-US" dirty="0"/>
              <a:t>People engage in more subtle forms of prejudice</a:t>
            </a:r>
          </a:p>
          <a:p>
            <a:pPr lvl="2"/>
            <a:r>
              <a:rPr lang="en-US" dirty="0"/>
              <a:t>Express opposition toward progressive policies (e.g., affirmative action)</a:t>
            </a:r>
          </a:p>
        </p:txBody>
      </p:sp>
    </p:spTree>
    <p:extLst>
      <p:ext uri="{BB962C8B-B14F-4D97-AF65-F5344CB8AC3E}">
        <p14:creationId xmlns:p14="http://schemas.microsoft.com/office/powerpoint/2010/main" val="282622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C7CA1-84F4-6861-1637-B7890F6EDAFD}"/>
              </a:ext>
            </a:extLst>
          </p:cNvPr>
          <p:cNvSpPr>
            <a:spLocks noGrp="1"/>
          </p:cNvSpPr>
          <p:nvPr>
            <p:ph type="title"/>
          </p:nvPr>
        </p:nvSpPr>
        <p:spPr>
          <a:xfrm>
            <a:off x="613989" y="263170"/>
            <a:ext cx="9825411" cy="800248"/>
          </a:xfrm>
        </p:spPr>
        <p:txBody>
          <a:bodyPr/>
          <a:lstStyle/>
          <a:p>
            <a:r>
              <a:rPr lang="en-US" dirty="0"/>
              <a:t>Old-Fashioned vs. Modern Prejudice</a:t>
            </a:r>
          </a:p>
        </p:txBody>
      </p:sp>
      <p:sp>
        <p:nvSpPr>
          <p:cNvPr id="3" name="Content Placeholder 2">
            <a:extLst>
              <a:ext uri="{FF2B5EF4-FFF2-40B4-BE49-F238E27FC236}">
                <a16:creationId xmlns:a16="http://schemas.microsoft.com/office/drawing/2014/main" id="{9CD04048-7209-E18C-F5AD-0C5C78E93602}"/>
              </a:ext>
            </a:extLst>
          </p:cNvPr>
          <p:cNvSpPr>
            <a:spLocks noGrp="1"/>
          </p:cNvSpPr>
          <p:nvPr>
            <p:ph idx="1"/>
          </p:nvPr>
        </p:nvSpPr>
        <p:spPr/>
        <p:txBody>
          <a:bodyPr>
            <a:normAutofit lnSpcReduction="10000"/>
          </a:bodyPr>
          <a:lstStyle/>
          <a:p>
            <a:r>
              <a:rPr lang="en-US" dirty="0"/>
              <a:t>Overall, more modern theories of prejudice highlight the inappropriateness of old-fashioned beliefs</a:t>
            </a:r>
          </a:p>
          <a:p>
            <a:endParaRPr lang="en-US" dirty="0"/>
          </a:p>
          <a:p>
            <a:r>
              <a:rPr lang="en-US" dirty="0"/>
              <a:t>Also try to identify the more </a:t>
            </a:r>
            <a:r>
              <a:rPr lang="en-US" b="1" dirty="0">
                <a:solidFill>
                  <a:schemeClr val="accent1"/>
                </a:solidFill>
              </a:rPr>
              <a:t>covert</a:t>
            </a:r>
            <a:r>
              <a:rPr lang="en-US" dirty="0"/>
              <a:t> (i.e., </a:t>
            </a:r>
            <a:r>
              <a:rPr lang="en-US" b="1" dirty="0">
                <a:solidFill>
                  <a:schemeClr val="accent1"/>
                </a:solidFill>
              </a:rPr>
              <a:t>subtle</a:t>
            </a:r>
            <a:r>
              <a:rPr lang="en-US" dirty="0"/>
              <a:t>) forms of modern prejudice</a:t>
            </a:r>
          </a:p>
          <a:p>
            <a:endParaRPr lang="en-US" dirty="0"/>
          </a:p>
          <a:p>
            <a:r>
              <a:rPr lang="en-US" dirty="0"/>
              <a:t>People may only behave in a prejudice way if they feel justified to do so</a:t>
            </a:r>
          </a:p>
        </p:txBody>
      </p:sp>
    </p:spTree>
    <p:extLst>
      <p:ext uri="{BB962C8B-B14F-4D97-AF65-F5344CB8AC3E}">
        <p14:creationId xmlns:p14="http://schemas.microsoft.com/office/powerpoint/2010/main" val="17914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B490-246A-4E71-563A-1C915D1925B9}"/>
              </a:ext>
            </a:extLst>
          </p:cNvPr>
          <p:cNvSpPr>
            <a:spLocks noGrp="1"/>
          </p:cNvSpPr>
          <p:nvPr>
            <p:ph type="title"/>
          </p:nvPr>
        </p:nvSpPr>
        <p:spPr/>
        <p:txBody>
          <a:bodyPr/>
          <a:lstStyle/>
          <a:p>
            <a:r>
              <a:rPr lang="en-US" dirty="0"/>
              <a:t>Justification Suppression Model of Prejudice </a:t>
            </a:r>
            <a:r>
              <a:rPr lang="en-US" sz="3200" dirty="0"/>
              <a:t>(Crandall &amp; Eshleman, 2003)</a:t>
            </a:r>
            <a:endParaRPr lang="en-US" dirty="0"/>
          </a:p>
        </p:txBody>
      </p:sp>
      <p:sp>
        <p:nvSpPr>
          <p:cNvPr id="3" name="Content Placeholder 2">
            <a:extLst>
              <a:ext uri="{FF2B5EF4-FFF2-40B4-BE49-F238E27FC236}">
                <a16:creationId xmlns:a16="http://schemas.microsoft.com/office/drawing/2014/main" id="{E1DAF807-63C2-1A64-8A0B-5FEEE5066C80}"/>
              </a:ext>
            </a:extLst>
          </p:cNvPr>
          <p:cNvSpPr>
            <a:spLocks noGrp="1"/>
          </p:cNvSpPr>
          <p:nvPr>
            <p:ph idx="1"/>
          </p:nvPr>
        </p:nvSpPr>
        <p:spPr>
          <a:xfrm>
            <a:off x="613989" y="1917700"/>
            <a:ext cx="10668000" cy="4677130"/>
          </a:xfrm>
        </p:spPr>
        <p:txBody>
          <a:bodyPr/>
          <a:lstStyle/>
          <a:p>
            <a:r>
              <a:rPr lang="en-US" dirty="0"/>
              <a:t>This model argues that all humans are prejudiced to some extent</a:t>
            </a:r>
          </a:p>
          <a:p>
            <a:endParaRPr lang="en-US" dirty="0"/>
          </a:p>
          <a:p>
            <a:r>
              <a:rPr lang="en-US" dirty="0"/>
              <a:t>Actual </a:t>
            </a:r>
            <a:r>
              <a:rPr lang="en-US" b="1" dirty="0">
                <a:solidFill>
                  <a:schemeClr val="accent1"/>
                </a:solidFill>
              </a:rPr>
              <a:t>expressions of prejudice</a:t>
            </a:r>
            <a:r>
              <a:rPr lang="en-US" dirty="0">
                <a:solidFill>
                  <a:schemeClr val="accent1"/>
                </a:solidFill>
              </a:rPr>
              <a:t> </a:t>
            </a:r>
            <a:r>
              <a:rPr lang="en-US" dirty="0"/>
              <a:t>depend on:</a:t>
            </a:r>
          </a:p>
          <a:p>
            <a:pPr lvl="1"/>
            <a:r>
              <a:rPr lang="en-US" b="1" dirty="0">
                <a:solidFill>
                  <a:schemeClr val="accent1"/>
                </a:solidFill>
              </a:rPr>
              <a:t>Justification factors</a:t>
            </a:r>
            <a:r>
              <a:rPr lang="en-US" dirty="0"/>
              <a:t> </a:t>
            </a:r>
            <a:r>
              <a:rPr lang="en-US" dirty="0">
                <a:sym typeface="Wingdings" panose="05000000000000000000" pitchFamily="2" charset="2"/>
              </a:rPr>
              <a:t> express prejudice without guilt/shame</a:t>
            </a:r>
          </a:p>
          <a:p>
            <a:pPr lvl="1"/>
            <a:r>
              <a:rPr lang="en-US" b="1" dirty="0">
                <a:solidFill>
                  <a:schemeClr val="accent1"/>
                </a:solidFill>
                <a:sym typeface="Wingdings" panose="05000000000000000000" pitchFamily="2" charset="2"/>
              </a:rPr>
              <a:t>Suppression factors </a:t>
            </a:r>
            <a:r>
              <a:rPr lang="en-US" dirty="0">
                <a:sym typeface="Wingdings" panose="05000000000000000000" pitchFamily="2" charset="2"/>
              </a:rPr>
              <a:t> expression of prejudice would be inappropriate</a:t>
            </a:r>
            <a:endParaRPr lang="en-US" dirty="0"/>
          </a:p>
        </p:txBody>
      </p:sp>
    </p:spTree>
    <p:extLst>
      <p:ext uri="{BB962C8B-B14F-4D97-AF65-F5344CB8AC3E}">
        <p14:creationId xmlns:p14="http://schemas.microsoft.com/office/powerpoint/2010/main" val="27414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from The Prejudice Paradox (Or Discrimination Is Not Dead):  Systematic Discrimination In Forced Choice Employment Decisions | Semantic  Scholar">
            <a:extLst>
              <a:ext uri="{FF2B5EF4-FFF2-40B4-BE49-F238E27FC236}">
                <a16:creationId xmlns:a16="http://schemas.microsoft.com/office/drawing/2014/main" id="{A05A5725-51DC-9A02-801B-A7F7BD72F8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2194" y="164891"/>
            <a:ext cx="9647611" cy="669310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2118A3F8-E93D-CBCB-1807-B3F4EC1C0A8E}"/>
              </a:ext>
            </a:extLst>
          </p:cNvPr>
          <p:cNvSpPr>
            <a:spLocks noGrp="1"/>
          </p:cNvSpPr>
          <p:nvPr>
            <p:ph type="title"/>
          </p:nvPr>
        </p:nvSpPr>
        <p:spPr/>
        <p:txBody>
          <a:bodyPr/>
          <a:lstStyle/>
          <a:p>
            <a:endParaRPr lang="en-US"/>
          </a:p>
        </p:txBody>
      </p:sp>
      <p:sp>
        <p:nvSpPr>
          <p:cNvPr id="2" name="Rectangle 1">
            <a:extLst>
              <a:ext uri="{FF2B5EF4-FFF2-40B4-BE49-F238E27FC236}">
                <a16:creationId xmlns:a16="http://schemas.microsoft.com/office/drawing/2014/main" id="{47BCBEA3-CF8B-07FB-FD41-9A16C09A2329}"/>
              </a:ext>
            </a:extLst>
          </p:cNvPr>
          <p:cNvSpPr/>
          <p:nvPr/>
        </p:nvSpPr>
        <p:spPr>
          <a:xfrm>
            <a:off x="5086350" y="1466850"/>
            <a:ext cx="3562350" cy="11811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3BBF12-73B3-03D4-C2E8-3FCC27506EDD}"/>
              </a:ext>
            </a:extLst>
          </p:cNvPr>
          <p:cNvSpPr/>
          <p:nvPr/>
        </p:nvSpPr>
        <p:spPr>
          <a:xfrm>
            <a:off x="4276724" y="5940572"/>
            <a:ext cx="4029076" cy="9174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782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B2380-F1C0-75F8-B4F0-CD2772CE5422}"/>
              </a:ext>
            </a:extLst>
          </p:cNvPr>
          <p:cNvSpPr>
            <a:spLocks noGrp="1"/>
          </p:cNvSpPr>
          <p:nvPr>
            <p:ph type="ctrTitle"/>
          </p:nvPr>
        </p:nvSpPr>
        <p:spPr/>
        <p:txBody>
          <a:bodyPr/>
          <a:lstStyle/>
          <a:p>
            <a:r>
              <a:rPr lang="en-US" dirty="0"/>
              <a:t>Reducing Prejudice</a:t>
            </a:r>
          </a:p>
        </p:txBody>
      </p:sp>
      <p:sp>
        <p:nvSpPr>
          <p:cNvPr id="5" name="Subtitle 4">
            <a:extLst>
              <a:ext uri="{FF2B5EF4-FFF2-40B4-BE49-F238E27FC236}">
                <a16:creationId xmlns:a16="http://schemas.microsoft.com/office/drawing/2014/main" id="{0A1C3C60-536E-41DE-44C9-512CC45E66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78479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2F9D-71C2-4470-FA28-97F5ED097A22}"/>
              </a:ext>
            </a:extLst>
          </p:cNvPr>
          <p:cNvSpPr>
            <a:spLocks noGrp="1"/>
          </p:cNvSpPr>
          <p:nvPr>
            <p:ph type="title"/>
          </p:nvPr>
        </p:nvSpPr>
        <p:spPr/>
        <p:txBody>
          <a:bodyPr/>
          <a:lstStyle/>
          <a:p>
            <a:r>
              <a:rPr lang="en-US" dirty="0"/>
              <a:t>What is Prejudice?</a:t>
            </a:r>
          </a:p>
        </p:txBody>
      </p:sp>
      <p:sp>
        <p:nvSpPr>
          <p:cNvPr id="3" name="Content Placeholder 2">
            <a:extLst>
              <a:ext uri="{FF2B5EF4-FFF2-40B4-BE49-F238E27FC236}">
                <a16:creationId xmlns:a16="http://schemas.microsoft.com/office/drawing/2014/main" id="{9B0C36F1-0981-F008-4653-229E603DCB3F}"/>
              </a:ext>
            </a:extLst>
          </p:cNvPr>
          <p:cNvSpPr>
            <a:spLocks noGrp="1"/>
          </p:cNvSpPr>
          <p:nvPr>
            <p:ph idx="1"/>
          </p:nvPr>
        </p:nvSpPr>
        <p:spPr/>
        <p:txBody>
          <a:bodyPr/>
          <a:lstStyle/>
          <a:p>
            <a:r>
              <a:rPr lang="en-US" dirty="0"/>
              <a:t>Negative attitude toward an individual based on that person’s </a:t>
            </a:r>
            <a:r>
              <a:rPr lang="en-US" b="1" dirty="0">
                <a:solidFill>
                  <a:schemeClr val="accent1"/>
                </a:solidFill>
              </a:rPr>
              <a:t>presumed membership</a:t>
            </a:r>
            <a:r>
              <a:rPr lang="en-US" dirty="0"/>
              <a:t> in a particular </a:t>
            </a:r>
            <a:r>
              <a:rPr lang="en-US" b="1" dirty="0">
                <a:solidFill>
                  <a:schemeClr val="accent1"/>
                </a:solidFill>
              </a:rPr>
              <a:t>group</a:t>
            </a:r>
          </a:p>
          <a:p>
            <a:endParaRPr lang="en-US" b="1" dirty="0">
              <a:solidFill>
                <a:schemeClr val="accent1"/>
              </a:solidFill>
            </a:endParaRPr>
          </a:p>
        </p:txBody>
      </p:sp>
    </p:spTree>
    <p:extLst>
      <p:ext uri="{BB962C8B-B14F-4D97-AF65-F5344CB8AC3E}">
        <p14:creationId xmlns:p14="http://schemas.microsoft.com/office/powerpoint/2010/main" val="102262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839B-626A-B994-8932-17DBDD432CFD}"/>
              </a:ext>
            </a:extLst>
          </p:cNvPr>
          <p:cNvSpPr>
            <a:spLocks noGrp="1"/>
          </p:cNvSpPr>
          <p:nvPr>
            <p:ph type="title"/>
          </p:nvPr>
        </p:nvSpPr>
        <p:spPr/>
        <p:txBody>
          <a:bodyPr/>
          <a:lstStyle/>
          <a:p>
            <a:r>
              <a:rPr lang="en-US" dirty="0"/>
              <a:t>The </a:t>
            </a:r>
            <a:r>
              <a:rPr lang="en-US" b="1" dirty="0">
                <a:solidFill>
                  <a:schemeClr val="accent1"/>
                </a:solidFill>
              </a:rPr>
              <a:t>Cognitive</a:t>
            </a:r>
            <a:r>
              <a:rPr lang="en-US" dirty="0"/>
              <a:t> Component of Prejudice: </a:t>
            </a:r>
            <a:r>
              <a:rPr lang="en-US" b="1" dirty="0">
                <a:solidFill>
                  <a:schemeClr val="accent1"/>
                </a:solidFill>
              </a:rPr>
              <a:t>Stereotypes</a:t>
            </a:r>
          </a:p>
        </p:txBody>
      </p:sp>
      <p:sp>
        <p:nvSpPr>
          <p:cNvPr id="3" name="Content Placeholder 2">
            <a:extLst>
              <a:ext uri="{FF2B5EF4-FFF2-40B4-BE49-F238E27FC236}">
                <a16:creationId xmlns:a16="http://schemas.microsoft.com/office/drawing/2014/main" id="{67473CFE-F007-7513-BCBB-4022407AC269}"/>
              </a:ext>
            </a:extLst>
          </p:cNvPr>
          <p:cNvSpPr>
            <a:spLocks noGrp="1"/>
          </p:cNvSpPr>
          <p:nvPr>
            <p:ph idx="1"/>
          </p:nvPr>
        </p:nvSpPr>
        <p:spPr>
          <a:xfrm>
            <a:off x="613989" y="1645142"/>
            <a:ext cx="10668000" cy="4949688"/>
          </a:xfrm>
        </p:spPr>
        <p:txBody>
          <a:bodyPr/>
          <a:lstStyle/>
          <a:p>
            <a:r>
              <a:rPr lang="en-US" b="1" dirty="0">
                <a:solidFill>
                  <a:schemeClr val="accent1"/>
                </a:solidFill>
              </a:rPr>
              <a:t>Categorization</a:t>
            </a:r>
            <a:r>
              <a:rPr lang="en-US" dirty="0"/>
              <a:t> </a:t>
            </a:r>
            <a:r>
              <a:rPr lang="en-US" dirty="0">
                <a:sym typeface="Wingdings" panose="05000000000000000000" pitchFamily="2" charset="2"/>
              </a:rPr>
              <a:t> grouping of objects or people by key characteristics</a:t>
            </a:r>
          </a:p>
          <a:p>
            <a:pPr lvl="1"/>
            <a:r>
              <a:rPr lang="en-US" dirty="0">
                <a:sym typeface="Wingdings" panose="05000000000000000000" pitchFamily="2" charset="2"/>
              </a:rPr>
              <a:t>Fundamental category for social animals is “us” or “them”</a:t>
            </a:r>
          </a:p>
          <a:p>
            <a:pPr lvl="1"/>
            <a:r>
              <a:rPr lang="en-US" dirty="0">
                <a:sym typeface="Wingdings" panose="05000000000000000000" pitchFamily="2" charset="2"/>
              </a:rPr>
              <a:t>Begins in infancy</a:t>
            </a:r>
          </a:p>
          <a:p>
            <a:pPr lvl="2"/>
            <a:r>
              <a:rPr lang="en-US" dirty="0">
                <a:sym typeface="Wingdings" panose="05000000000000000000" pitchFamily="2" charset="2"/>
              </a:rPr>
              <a:t>Early on we categorize by visual information</a:t>
            </a:r>
          </a:p>
          <a:p>
            <a:pPr lvl="2"/>
            <a:r>
              <a:rPr lang="en-US" dirty="0">
                <a:sym typeface="Wingdings" panose="05000000000000000000" pitchFamily="2" charset="2"/>
              </a:rPr>
              <a:t>Gender, age, race, etc. </a:t>
            </a:r>
          </a:p>
          <a:p>
            <a:pPr lvl="1"/>
            <a:r>
              <a:rPr lang="en-US" dirty="0">
                <a:sym typeface="Wingdings" panose="05000000000000000000" pitchFamily="2" charset="2"/>
              </a:rPr>
              <a:t>Other categories are learned later</a:t>
            </a:r>
          </a:p>
          <a:p>
            <a:pPr lvl="2"/>
            <a:r>
              <a:rPr lang="en-US" dirty="0">
                <a:sym typeface="Wingdings" panose="05000000000000000000" pitchFamily="2" charset="2"/>
              </a:rPr>
              <a:t>Ethnicity, sexual orientation, religion</a:t>
            </a:r>
            <a:endParaRPr lang="en-US" dirty="0"/>
          </a:p>
        </p:txBody>
      </p:sp>
    </p:spTree>
    <p:extLst>
      <p:ext uri="{BB962C8B-B14F-4D97-AF65-F5344CB8AC3E}">
        <p14:creationId xmlns:p14="http://schemas.microsoft.com/office/powerpoint/2010/main" val="15299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7750-5ECD-9EEF-DB02-A578FD9A9D93}"/>
              </a:ext>
            </a:extLst>
          </p:cNvPr>
          <p:cNvSpPr>
            <a:spLocks noGrp="1"/>
          </p:cNvSpPr>
          <p:nvPr>
            <p:ph type="title"/>
          </p:nvPr>
        </p:nvSpPr>
        <p:spPr/>
        <p:txBody>
          <a:bodyPr/>
          <a:lstStyle/>
          <a:p>
            <a:r>
              <a:rPr lang="en-US" dirty="0"/>
              <a:t>What can we do?</a:t>
            </a:r>
          </a:p>
        </p:txBody>
      </p:sp>
      <p:sp>
        <p:nvSpPr>
          <p:cNvPr id="3" name="Content Placeholder 2">
            <a:extLst>
              <a:ext uri="{FF2B5EF4-FFF2-40B4-BE49-F238E27FC236}">
                <a16:creationId xmlns:a16="http://schemas.microsoft.com/office/drawing/2014/main" id="{621C85A3-2F8C-3D72-6B37-A8A157E8ACDE}"/>
              </a:ext>
            </a:extLst>
          </p:cNvPr>
          <p:cNvSpPr>
            <a:spLocks noGrp="1"/>
          </p:cNvSpPr>
          <p:nvPr>
            <p:ph idx="1"/>
          </p:nvPr>
        </p:nvSpPr>
        <p:spPr>
          <a:xfrm>
            <a:off x="609600" y="1298712"/>
            <a:ext cx="11036300" cy="5063987"/>
          </a:xfrm>
        </p:spPr>
        <p:txBody>
          <a:bodyPr>
            <a:normAutofit fontScale="92500" lnSpcReduction="20000"/>
          </a:bodyPr>
          <a:lstStyle/>
          <a:p>
            <a:r>
              <a:rPr lang="en-US" dirty="0"/>
              <a:t>We can think about others in terms of their </a:t>
            </a:r>
            <a:r>
              <a:rPr lang="en-US" b="1" dirty="0">
                <a:solidFill>
                  <a:schemeClr val="accent1"/>
                </a:solidFill>
              </a:rPr>
              <a:t>individual qualities </a:t>
            </a:r>
            <a:r>
              <a:rPr lang="en-US" sz="2600" dirty="0"/>
              <a:t>(Fiske, 1998, 2000)</a:t>
            </a:r>
          </a:p>
          <a:p>
            <a:endParaRPr lang="en-US" dirty="0"/>
          </a:p>
          <a:p>
            <a:r>
              <a:rPr lang="en-US" dirty="0"/>
              <a:t>Group membership = </a:t>
            </a:r>
            <a:r>
              <a:rPr lang="en-US" b="1" dirty="0">
                <a:solidFill>
                  <a:schemeClr val="accent1"/>
                </a:solidFill>
              </a:rPr>
              <a:t>Arbitrary categories</a:t>
            </a:r>
          </a:p>
          <a:p>
            <a:pPr lvl="2"/>
            <a:r>
              <a:rPr lang="en-US" dirty="0"/>
              <a:t>E.g., Robbers Cave experiment</a:t>
            </a:r>
          </a:p>
          <a:p>
            <a:pPr lvl="1"/>
            <a:r>
              <a:rPr lang="en-US" dirty="0"/>
              <a:t>Important identity at a particular time determines who is “in” and who is “out”</a:t>
            </a:r>
          </a:p>
          <a:p>
            <a:endParaRPr lang="en-US" dirty="0"/>
          </a:p>
          <a:p>
            <a:r>
              <a:rPr lang="en-US" dirty="0"/>
              <a:t>Social categorization into groups is </a:t>
            </a:r>
            <a:r>
              <a:rPr lang="en-US" b="1" dirty="0">
                <a:solidFill>
                  <a:schemeClr val="accent1"/>
                </a:solidFill>
              </a:rPr>
              <a:t>fluid</a:t>
            </a:r>
            <a:r>
              <a:rPr lang="en-US" dirty="0"/>
              <a:t> (</a:t>
            </a:r>
            <a:r>
              <a:rPr lang="en-US" b="1" dirty="0">
                <a:solidFill>
                  <a:schemeClr val="accent1"/>
                </a:solidFill>
              </a:rPr>
              <a:t>NOT FIXED</a:t>
            </a:r>
            <a:r>
              <a:rPr lang="en-US" dirty="0"/>
              <a:t>)</a:t>
            </a:r>
          </a:p>
          <a:p>
            <a:pPr lvl="1"/>
            <a:r>
              <a:rPr lang="en-US" dirty="0" err="1"/>
              <a:t>Decategorization</a:t>
            </a:r>
            <a:endParaRPr lang="en-US" dirty="0"/>
          </a:p>
          <a:p>
            <a:pPr lvl="1"/>
            <a:r>
              <a:rPr lang="en-US" dirty="0"/>
              <a:t>Recategorization</a:t>
            </a:r>
          </a:p>
        </p:txBody>
      </p:sp>
    </p:spTree>
    <p:extLst>
      <p:ext uri="{BB962C8B-B14F-4D97-AF65-F5344CB8AC3E}">
        <p14:creationId xmlns:p14="http://schemas.microsoft.com/office/powerpoint/2010/main" val="11301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E69E-2846-E54C-D133-9FD75AA771FD}"/>
              </a:ext>
            </a:extLst>
          </p:cNvPr>
          <p:cNvSpPr>
            <a:spLocks noGrp="1"/>
          </p:cNvSpPr>
          <p:nvPr>
            <p:ph type="title"/>
          </p:nvPr>
        </p:nvSpPr>
        <p:spPr/>
        <p:txBody>
          <a:bodyPr/>
          <a:lstStyle/>
          <a:p>
            <a:r>
              <a:rPr lang="en-US" dirty="0" err="1"/>
              <a:t>Decategorization</a:t>
            </a:r>
            <a:endParaRPr lang="en-US" dirty="0"/>
          </a:p>
        </p:txBody>
      </p:sp>
      <p:sp>
        <p:nvSpPr>
          <p:cNvPr id="3" name="Content Placeholder 2">
            <a:extLst>
              <a:ext uri="{FF2B5EF4-FFF2-40B4-BE49-F238E27FC236}">
                <a16:creationId xmlns:a16="http://schemas.microsoft.com/office/drawing/2014/main" id="{C6DB6ECD-DFFE-D3BA-4357-7F17BC365EAB}"/>
              </a:ext>
            </a:extLst>
          </p:cNvPr>
          <p:cNvSpPr>
            <a:spLocks noGrp="1"/>
          </p:cNvSpPr>
          <p:nvPr>
            <p:ph idx="1"/>
          </p:nvPr>
        </p:nvSpPr>
        <p:spPr/>
        <p:txBody>
          <a:bodyPr/>
          <a:lstStyle/>
          <a:p>
            <a:r>
              <a:rPr lang="en-US" dirty="0"/>
              <a:t>Change how people think about themselves and others </a:t>
            </a:r>
            <a:r>
              <a:rPr lang="en-US" sz="2400" dirty="0"/>
              <a:t>(e.g., Miller, 2002)</a:t>
            </a:r>
            <a:endParaRPr lang="en-US" dirty="0"/>
          </a:p>
          <a:p>
            <a:pPr lvl="1"/>
            <a:r>
              <a:rPr lang="en-US" dirty="0"/>
              <a:t>Group members vs. distinct individuals</a:t>
            </a:r>
          </a:p>
          <a:p>
            <a:endParaRPr lang="en-US" dirty="0"/>
          </a:p>
          <a:p>
            <a:r>
              <a:rPr lang="en-US" dirty="0"/>
              <a:t>Stop thinking in terms of arbitrary groups</a:t>
            </a:r>
          </a:p>
          <a:p>
            <a:pPr lvl="1"/>
            <a:r>
              <a:rPr lang="en-US" dirty="0"/>
              <a:t>Us &amp; Them </a:t>
            </a:r>
            <a:r>
              <a:rPr lang="en-US" dirty="0">
                <a:sym typeface="Wingdings" panose="05000000000000000000" pitchFamily="2" charset="2"/>
              </a:rPr>
              <a:t> </a:t>
            </a:r>
            <a:r>
              <a:rPr lang="en-US" b="1" dirty="0">
                <a:solidFill>
                  <a:schemeClr val="accent1"/>
                </a:solidFill>
                <a:sym typeface="Wingdings" panose="05000000000000000000" pitchFamily="2" charset="2"/>
              </a:rPr>
              <a:t>Me &amp; You</a:t>
            </a:r>
          </a:p>
          <a:p>
            <a:pPr lvl="1"/>
            <a:endParaRPr lang="en-US" dirty="0"/>
          </a:p>
        </p:txBody>
      </p:sp>
    </p:spTree>
    <p:extLst>
      <p:ext uri="{BB962C8B-B14F-4D97-AF65-F5344CB8AC3E}">
        <p14:creationId xmlns:p14="http://schemas.microsoft.com/office/powerpoint/2010/main" val="16784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E69E-2846-E54C-D133-9FD75AA771FD}"/>
              </a:ext>
            </a:extLst>
          </p:cNvPr>
          <p:cNvSpPr>
            <a:spLocks noGrp="1"/>
          </p:cNvSpPr>
          <p:nvPr>
            <p:ph type="title"/>
          </p:nvPr>
        </p:nvSpPr>
        <p:spPr/>
        <p:txBody>
          <a:bodyPr/>
          <a:lstStyle/>
          <a:p>
            <a:r>
              <a:rPr lang="en-US" dirty="0" err="1"/>
              <a:t>Decategorization</a:t>
            </a:r>
            <a:endParaRPr lang="en-US" dirty="0"/>
          </a:p>
        </p:txBody>
      </p:sp>
      <p:sp>
        <p:nvSpPr>
          <p:cNvPr id="3" name="Content Placeholder 2">
            <a:extLst>
              <a:ext uri="{FF2B5EF4-FFF2-40B4-BE49-F238E27FC236}">
                <a16:creationId xmlns:a16="http://schemas.microsoft.com/office/drawing/2014/main" id="{C6DB6ECD-DFFE-D3BA-4357-7F17BC365EAB}"/>
              </a:ext>
            </a:extLst>
          </p:cNvPr>
          <p:cNvSpPr>
            <a:spLocks noGrp="1"/>
          </p:cNvSpPr>
          <p:nvPr>
            <p:ph idx="1"/>
          </p:nvPr>
        </p:nvSpPr>
        <p:spPr>
          <a:xfrm>
            <a:off x="609600" y="1298713"/>
            <a:ext cx="6953250" cy="4949688"/>
          </a:xfrm>
        </p:spPr>
        <p:txBody>
          <a:bodyPr>
            <a:normAutofit lnSpcReduction="10000"/>
          </a:bodyPr>
          <a:lstStyle/>
          <a:p>
            <a:r>
              <a:rPr lang="en-US" b="1" dirty="0">
                <a:solidFill>
                  <a:schemeClr val="accent1"/>
                </a:solidFill>
              </a:rPr>
              <a:t>Personalization</a:t>
            </a:r>
          </a:p>
          <a:p>
            <a:pPr lvl="1"/>
            <a:r>
              <a:rPr lang="en-US" dirty="0"/>
              <a:t>Exchange information about each other</a:t>
            </a:r>
          </a:p>
          <a:p>
            <a:pPr lvl="1"/>
            <a:r>
              <a:rPr lang="en-US" dirty="0"/>
              <a:t>Helps to convey unique personal qualities </a:t>
            </a:r>
          </a:p>
          <a:p>
            <a:pPr lvl="1"/>
            <a:r>
              <a:rPr lang="en-US" dirty="0"/>
              <a:t>Helps to form friendships</a:t>
            </a:r>
          </a:p>
          <a:p>
            <a:pPr lvl="1"/>
            <a:r>
              <a:rPr lang="en-US" dirty="0"/>
              <a:t>Recognize that stereotypes are incorrect</a:t>
            </a:r>
          </a:p>
          <a:p>
            <a:pPr lvl="2"/>
            <a:r>
              <a:rPr lang="en-US" dirty="0"/>
              <a:t>Undermines prejudice toward the whole group, not just the person (Davies et al., 2011)</a:t>
            </a:r>
          </a:p>
          <a:p>
            <a:endParaRPr lang="en-US" dirty="0"/>
          </a:p>
        </p:txBody>
      </p:sp>
      <p:pic>
        <p:nvPicPr>
          <p:cNvPr id="4" name="Picture 3">
            <a:extLst>
              <a:ext uri="{FF2B5EF4-FFF2-40B4-BE49-F238E27FC236}">
                <a16:creationId xmlns:a16="http://schemas.microsoft.com/office/drawing/2014/main" id="{86E080E8-F4F3-B8DB-CF69-235099EF0005}"/>
              </a:ext>
            </a:extLst>
          </p:cNvPr>
          <p:cNvPicPr>
            <a:picLocks noChangeAspect="1"/>
          </p:cNvPicPr>
          <p:nvPr/>
        </p:nvPicPr>
        <p:blipFill>
          <a:blip r:embed="rId3"/>
          <a:stretch>
            <a:fillRect/>
          </a:stretch>
        </p:blipFill>
        <p:spPr>
          <a:xfrm>
            <a:off x="8001000" y="2059057"/>
            <a:ext cx="5143500" cy="3429000"/>
          </a:xfrm>
          <a:prstGeom prst="rect">
            <a:avLst/>
          </a:prstGeom>
        </p:spPr>
      </p:pic>
    </p:spTree>
    <p:extLst>
      <p:ext uri="{BB962C8B-B14F-4D97-AF65-F5344CB8AC3E}">
        <p14:creationId xmlns:p14="http://schemas.microsoft.com/office/powerpoint/2010/main" val="3651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E69E-2846-E54C-D133-9FD75AA771FD}"/>
              </a:ext>
            </a:extLst>
          </p:cNvPr>
          <p:cNvSpPr>
            <a:spLocks noGrp="1"/>
          </p:cNvSpPr>
          <p:nvPr>
            <p:ph type="title"/>
          </p:nvPr>
        </p:nvSpPr>
        <p:spPr/>
        <p:txBody>
          <a:bodyPr/>
          <a:lstStyle/>
          <a:p>
            <a:r>
              <a:rPr lang="en-US" dirty="0" err="1"/>
              <a:t>Decategorization</a:t>
            </a:r>
            <a:endParaRPr lang="en-US" dirty="0"/>
          </a:p>
        </p:txBody>
      </p:sp>
      <p:sp>
        <p:nvSpPr>
          <p:cNvPr id="3" name="Content Placeholder 2">
            <a:extLst>
              <a:ext uri="{FF2B5EF4-FFF2-40B4-BE49-F238E27FC236}">
                <a16:creationId xmlns:a16="http://schemas.microsoft.com/office/drawing/2014/main" id="{C6DB6ECD-DFFE-D3BA-4357-7F17BC365EAB}"/>
              </a:ext>
            </a:extLst>
          </p:cNvPr>
          <p:cNvSpPr>
            <a:spLocks noGrp="1"/>
          </p:cNvSpPr>
          <p:nvPr>
            <p:ph idx="1"/>
          </p:nvPr>
        </p:nvSpPr>
        <p:spPr/>
        <p:txBody>
          <a:bodyPr/>
          <a:lstStyle/>
          <a:p>
            <a:r>
              <a:rPr lang="en-US" dirty="0"/>
              <a:t>Personalization can create </a:t>
            </a:r>
            <a:r>
              <a:rPr lang="en-US" b="1" dirty="0">
                <a:solidFill>
                  <a:schemeClr val="accent1"/>
                </a:solidFill>
              </a:rPr>
              <a:t>cognitive dissonance</a:t>
            </a:r>
          </a:p>
          <a:p>
            <a:pPr lvl="1"/>
            <a:r>
              <a:rPr lang="en-US" dirty="0"/>
              <a:t>Liking a member of a certain group is inconsistent with disliking that group</a:t>
            </a:r>
          </a:p>
        </p:txBody>
      </p:sp>
      <p:pic>
        <p:nvPicPr>
          <p:cNvPr id="4" name="Picture 3">
            <a:extLst>
              <a:ext uri="{FF2B5EF4-FFF2-40B4-BE49-F238E27FC236}">
                <a16:creationId xmlns:a16="http://schemas.microsoft.com/office/drawing/2014/main" id="{A05E9408-656B-098A-B38E-61D2C6E18A40}"/>
              </a:ext>
            </a:extLst>
          </p:cNvPr>
          <p:cNvPicPr>
            <a:picLocks noChangeAspect="1"/>
          </p:cNvPicPr>
          <p:nvPr/>
        </p:nvPicPr>
        <p:blipFill>
          <a:blip r:embed="rId3"/>
          <a:stretch>
            <a:fillRect/>
          </a:stretch>
        </p:blipFill>
        <p:spPr>
          <a:xfrm>
            <a:off x="3238500" y="3533446"/>
            <a:ext cx="5410200" cy="2950250"/>
          </a:xfrm>
          <a:prstGeom prst="rect">
            <a:avLst/>
          </a:prstGeom>
        </p:spPr>
      </p:pic>
    </p:spTree>
    <p:extLst>
      <p:ext uri="{BB962C8B-B14F-4D97-AF65-F5344CB8AC3E}">
        <p14:creationId xmlns:p14="http://schemas.microsoft.com/office/powerpoint/2010/main" val="20334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E69E-2846-E54C-D133-9FD75AA771FD}"/>
              </a:ext>
            </a:extLst>
          </p:cNvPr>
          <p:cNvSpPr>
            <a:spLocks noGrp="1"/>
          </p:cNvSpPr>
          <p:nvPr>
            <p:ph type="title"/>
          </p:nvPr>
        </p:nvSpPr>
        <p:spPr/>
        <p:txBody>
          <a:bodyPr/>
          <a:lstStyle/>
          <a:p>
            <a:r>
              <a:rPr lang="en-US" dirty="0" err="1"/>
              <a:t>Decategorization</a:t>
            </a:r>
            <a:endParaRPr lang="en-US" dirty="0"/>
          </a:p>
        </p:txBody>
      </p:sp>
      <p:sp>
        <p:nvSpPr>
          <p:cNvPr id="3" name="Content Placeholder 2">
            <a:extLst>
              <a:ext uri="{FF2B5EF4-FFF2-40B4-BE49-F238E27FC236}">
                <a16:creationId xmlns:a16="http://schemas.microsoft.com/office/drawing/2014/main" id="{C6DB6ECD-DFFE-D3BA-4357-7F17BC365EAB}"/>
              </a:ext>
            </a:extLst>
          </p:cNvPr>
          <p:cNvSpPr>
            <a:spLocks noGrp="1"/>
          </p:cNvSpPr>
          <p:nvPr>
            <p:ph idx="1"/>
          </p:nvPr>
        </p:nvSpPr>
        <p:spPr/>
        <p:txBody>
          <a:bodyPr/>
          <a:lstStyle/>
          <a:p>
            <a:r>
              <a:rPr lang="en-US" dirty="0"/>
              <a:t>Limitations of </a:t>
            </a:r>
            <a:r>
              <a:rPr lang="en-US" dirty="0" err="1"/>
              <a:t>Decategorization</a:t>
            </a:r>
            <a:endParaRPr lang="en-US" dirty="0"/>
          </a:p>
          <a:p>
            <a:pPr lvl="1"/>
            <a:r>
              <a:rPr lang="en-US" dirty="0"/>
              <a:t>Hard to sustain over time</a:t>
            </a:r>
          </a:p>
          <a:p>
            <a:pPr lvl="2"/>
            <a:r>
              <a:rPr lang="en-US" dirty="0"/>
              <a:t>Need to categorize undermines the ability to sustain </a:t>
            </a:r>
            <a:r>
              <a:rPr lang="en-US" dirty="0" err="1"/>
              <a:t>decategorication</a:t>
            </a:r>
            <a:r>
              <a:rPr lang="en-US" dirty="0"/>
              <a:t> over time</a:t>
            </a:r>
          </a:p>
          <a:p>
            <a:pPr lvl="1"/>
            <a:r>
              <a:rPr lang="en-US" dirty="0"/>
              <a:t>Intense/Historical Conflicts</a:t>
            </a:r>
          </a:p>
          <a:p>
            <a:pPr lvl="2"/>
            <a:r>
              <a:rPr lang="en-US" dirty="0"/>
              <a:t>May not be possible to engage in personal interactions</a:t>
            </a:r>
          </a:p>
          <a:p>
            <a:pPr lvl="2"/>
            <a:r>
              <a:rPr lang="en-US" dirty="0"/>
              <a:t>May not be motivated to engage</a:t>
            </a:r>
          </a:p>
          <a:p>
            <a:pPr lvl="2"/>
            <a:r>
              <a:rPr lang="en-US" dirty="0"/>
              <a:t>Stereotypes may prevent individuals from disclosing information</a:t>
            </a:r>
          </a:p>
        </p:txBody>
      </p:sp>
    </p:spTree>
    <p:extLst>
      <p:ext uri="{BB962C8B-B14F-4D97-AF65-F5344CB8AC3E}">
        <p14:creationId xmlns:p14="http://schemas.microsoft.com/office/powerpoint/2010/main" val="317446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EE3E-819B-1443-7338-CDD57BD62A2F}"/>
              </a:ext>
            </a:extLst>
          </p:cNvPr>
          <p:cNvSpPr>
            <a:spLocks noGrp="1"/>
          </p:cNvSpPr>
          <p:nvPr>
            <p:ph type="title"/>
          </p:nvPr>
        </p:nvSpPr>
        <p:spPr/>
        <p:txBody>
          <a:bodyPr/>
          <a:lstStyle/>
          <a:p>
            <a:r>
              <a:rPr lang="en-US" dirty="0"/>
              <a:t>Recategorization</a:t>
            </a:r>
          </a:p>
        </p:txBody>
      </p:sp>
      <p:sp>
        <p:nvSpPr>
          <p:cNvPr id="3" name="Content Placeholder 2">
            <a:extLst>
              <a:ext uri="{FF2B5EF4-FFF2-40B4-BE49-F238E27FC236}">
                <a16:creationId xmlns:a16="http://schemas.microsoft.com/office/drawing/2014/main" id="{692EF38E-1B2D-AD99-AA74-C0D948DBDB92}"/>
              </a:ext>
            </a:extLst>
          </p:cNvPr>
          <p:cNvSpPr>
            <a:spLocks noGrp="1"/>
          </p:cNvSpPr>
          <p:nvPr>
            <p:ph idx="1"/>
          </p:nvPr>
        </p:nvSpPr>
        <p:spPr/>
        <p:txBody>
          <a:bodyPr/>
          <a:lstStyle/>
          <a:p>
            <a:r>
              <a:rPr lang="en-US" dirty="0"/>
              <a:t>Alters group boundaries by </a:t>
            </a:r>
            <a:r>
              <a:rPr lang="en-US" b="1" dirty="0">
                <a:solidFill>
                  <a:schemeClr val="accent1"/>
                </a:solidFill>
              </a:rPr>
              <a:t>redefining</a:t>
            </a:r>
            <a:r>
              <a:rPr lang="en-US" dirty="0"/>
              <a:t> rather than eliminating group categorization </a:t>
            </a:r>
            <a:r>
              <a:rPr lang="en-US" sz="2000" dirty="0"/>
              <a:t>(Gaertner &amp; Dovidio, 2000)</a:t>
            </a:r>
          </a:p>
          <a:p>
            <a:pPr lvl="1"/>
            <a:r>
              <a:rPr lang="en-US" dirty="0"/>
              <a:t>Playing on the same “team”</a:t>
            </a:r>
          </a:p>
          <a:p>
            <a:pPr lvl="1"/>
            <a:r>
              <a:rPr lang="en-US" dirty="0"/>
              <a:t>They </a:t>
            </a:r>
            <a:r>
              <a:rPr lang="en-US" dirty="0">
                <a:sym typeface="Wingdings" pitchFamily="2" charset="2"/>
              </a:rPr>
              <a:t> </a:t>
            </a:r>
            <a:r>
              <a:rPr lang="en-US" b="1" dirty="0">
                <a:solidFill>
                  <a:schemeClr val="accent1"/>
                </a:solidFill>
                <a:sym typeface="Wingdings" pitchFamily="2" charset="2"/>
              </a:rPr>
              <a:t>We</a:t>
            </a:r>
          </a:p>
          <a:p>
            <a:pPr lvl="1"/>
            <a:endParaRPr lang="en-US" dirty="0">
              <a:sym typeface="Wingdings" pitchFamily="2" charset="2"/>
            </a:endParaRPr>
          </a:p>
          <a:p>
            <a:pPr lvl="1"/>
            <a:endParaRPr lang="en-US" dirty="0"/>
          </a:p>
        </p:txBody>
      </p:sp>
    </p:spTree>
    <p:extLst>
      <p:ext uri="{BB962C8B-B14F-4D97-AF65-F5344CB8AC3E}">
        <p14:creationId xmlns:p14="http://schemas.microsoft.com/office/powerpoint/2010/main" val="8414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14893-BE0E-07E5-C6CD-93A853D9A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102FA-6FE8-1A71-C2B3-1EBD86EDC0FF}"/>
              </a:ext>
            </a:extLst>
          </p:cNvPr>
          <p:cNvSpPr>
            <a:spLocks noGrp="1"/>
          </p:cNvSpPr>
          <p:nvPr>
            <p:ph type="title"/>
          </p:nvPr>
        </p:nvSpPr>
        <p:spPr/>
        <p:txBody>
          <a:bodyPr/>
          <a:lstStyle/>
          <a:p>
            <a:r>
              <a:rPr lang="en-US" dirty="0"/>
              <a:t>Recategorization</a:t>
            </a:r>
          </a:p>
        </p:txBody>
      </p:sp>
      <p:sp>
        <p:nvSpPr>
          <p:cNvPr id="3" name="Content Placeholder 2">
            <a:extLst>
              <a:ext uri="{FF2B5EF4-FFF2-40B4-BE49-F238E27FC236}">
                <a16:creationId xmlns:a16="http://schemas.microsoft.com/office/drawing/2014/main" id="{BACA5A59-1AD6-B82E-E6E4-F84DA704F954}"/>
              </a:ext>
            </a:extLst>
          </p:cNvPr>
          <p:cNvSpPr>
            <a:spLocks noGrp="1"/>
          </p:cNvSpPr>
          <p:nvPr>
            <p:ph idx="1"/>
          </p:nvPr>
        </p:nvSpPr>
        <p:spPr>
          <a:xfrm>
            <a:off x="609600" y="1298713"/>
            <a:ext cx="7138737" cy="4949688"/>
          </a:xfrm>
        </p:spPr>
        <p:txBody>
          <a:bodyPr/>
          <a:lstStyle/>
          <a:p>
            <a:r>
              <a:rPr lang="en-US" dirty="0"/>
              <a:t>Imagine a person walking down a busy street</a:t>
            </a:r>
          </a:p>
          <a:p>
            <a:pPr lvl="1"/>
            <a:r>
              <a:rPr lang="en-US" dirty="0"/>
              <a:t>What do you first notice about people?</a:t>
            </a:r>
          </a:p>
          <a:p>
            <a:pPr lvl="1"/>
            <a:endParaRPr lang="en-US" dirty="0"/>
          </a:p>
          <a:p>
            <a:pPr lvl="1"/>
            <a:r>
              <a:rPr lang="en-US" dirty="0"/>
              <a:t>What if they are wearing a Washburn hoodie?</a:t>
            </a:r>
          </a:p>
          <a:p>
            <a:pPr lvl="2"/>
            <a:r>
              <a:rPr lang="en-US" dirty="0"/>
              <a:t>Does this change how you feel about them?</a:t>
            </a:r>
          </a:p>
        </p:txBody>
      </p:sp>
      <p:pic>
        <p:nvPicPr>
          <p:cNvPr id="1026" name="Picture 2" descr="Main image for Champion Washburn Ichabods Mens Navy Blue Arch Mascot Long Sleeve Hoodie.">
            <a:extLst>
              <a:ext uri="{FF2B5EF4-FFF2-40B4-BE49-F238E27FC236}">
                <a16:creationId xmlns:a16="http://schemas.microsoft.com/office/drawing/2014/main" id="{28F9B3E7-7CAF-95ED-4BC9-798C22E94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1298713"/>
            <a:ext cx="3116179" cy="445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D731C-3491-0EE8-2E87-684BAC336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000F6-A0B3-D485-2706-D22D4B68FBC8}"/>
              </a:ext>
            </a:extLst>
          </p:cNvPr>
          <p:cNvSpPr>
            <a:spLocks noGrp="1"/>
          </p:cNvSpPr>
          <p:nvPr>
            <p:ph type="title"/>
          </p:nvPr>
        </p:nvSpPr>
        <p:spPr/>
        <p:txBody>
          <a:bodyPr/>
          <a:lstStyle/>
          <a:p>
            <a:r>
              <a:rPr lang="en-US" dirty="0"/>
              <a:t>Recategorization</a:t>
            </a:r>
          </a:p>
        </p:txBody>
      </p:sp>
      <p:sp>
        <p:nvSpPr>
          <p:cNvPr id="3" name="Content Placeholder 2">
            <a:extLst>
              <a:ext uri="{FF2B5EF4-FFF2-40B4-BE49-F238E27FC236}">
                <a16:creationId xmlns:a16="http://schemas.microsoft.com/office/drawing/2014/main" id="{9E41677D-F631-BA55-C8F5-FD05A3452AC6}"/>
              </a:ext>
            </a:extLst>
          </p:cNvPr>
          <p:cNvSpPr>
            <a:spLocks noGrp="1"/>
          </p:cNvSpPr>
          <p:nvPr>
            <p:ph idx="1"/>
          </p:nvPr>
        </p:nvSpPr>
        <p:spPr>
          <a:xfrm>
            <a:off x="609599" y="1298713"/>
            <a:ext cx="11301663" cy="4949688"/>
          </a:xfrm>
        </p:spPr>
        <p:txBody>
          <a:bodyPr/>
          <a:lstStyle/>
          <a:p>
            <a:r>
              <a:rPr lang="en-US" b="1" dirty="0">
                <a:solidFill>
                  <a:schemeClr val="accent1"/>
                </a:solidFill>
              </a:rPr>
              <a:t>Common In-Group Identity Model </a:t>
            </a:r>
            <a:r>
              <a:rPr lang="en-US" sz="2400" dirty="0"/>
              <a:t>(Gaertner &amp; Dovidio, 2000)</a:t>
            </a:r>
          </a:p>
          <a:p>
            <a:pPr lvl="1"/>
            <a:r>
              <a:rPr lang="en-US" dirty="0"/>
              <a:t>Builds upon social identity theory</a:t>
            </a:r>
          </a:p>
          <a:p>
            <a:pPr lvl="1"/>
            <a:r>
              <a:rPr lang="en-US" dirty="0"/>
              <a:t>Changing Them </a:t>
            </a:r>
            <a:r>
              <a:rPr lang="en-US" dirty="0">
                <a:sym typeface="Wingdings" pitchFamily="2" charset="2"/>
              </a:rPr>
              <a:t> </a:t>
            </a:r>
            <a:r>
              <a:rPr lang="en-US" b="1" dirty="0">
                <a:solidFill>
                  <a:schemeClr val="accent1"/>
                </a:solidFill>
                <a:sym typeface="Wingdings" pitchFamily="2" charset="2"/>
              </a:rPr>
              <a:t>We</a:t>
            </a:r>
            <a:r>
              <a:rPr lang="en-US" dirty="0">
                <a:sym typeface="Wingdings" pitchFamily="2" charset="2"/>
              </a:rPr>
              <a:t> = Ingroup Favoritism benefits</a:t>
            </a:r>
          </a:p>
          <a:p>
            <a:pPr lvl="2"/>
            <a:r>
              <a:rPr lang="en-US" dirty="0">
                <a:sym typeface="Wingdings" pitchFamily="2" charset="2"/>
              </a:rPr>
              <a:t>Happens spontaneously, little thought/effort</a:t>
            </a:r>
            <a:endParaRPr lang="en-US" dirty="0"/>
          </a:p>
        </p:txBody>
      </p:sp>
      <p:pic>
        <p:nvPicPr>
          <p:cNvPr id="1026" name="Picture 2" descr="Same Team">
            <a:extLst>
              <a:ext uri="{FF2B5EF4-FFF2-40B4-BE49-F238E27FC236}">
                <a16:creationId xmlns:a16="http://schemas.microsoft.com/office/drawing/2014/main" id="{29BB536E-E4A6-3130-A88F-F96BAD805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4670356"/>
            <a:ext cx="8724900" cy="117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3569F-0002-78C5-CAC6-A12383043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5C5D4-1E2B-098E-0BD0-0391B3D90747}"/>
              </a:ext>
            </a:extLst>
          </p:cNvPr>
          <p:cNvSpPr>
            <a:spLocks noGrp="1"/>
          </p:cNvSpPr>
          <p:nvPr>
            <p:ph type="title"/>
          </p:nvPr>
        </p:nvSpPr>
        <p:spPr/>
        <p:txBody>
          <a:bodyPr/>
          <a:lstStyle/>
          <a:p>
            <a:r>
              <a:rPr lang="en-US" dirty="0"/>
              <a:t>Recategorization</a:t>
            </a:r>
          </a:p>
        </p:txBody>
      </p:sp>
      <p:sp>
        <p:nvSpPr>
          <p:cNvPr id="3" name="Content Placeholder 2">
            <a:extLst>
              <a:ext uri="{FF2B5EF4-FFF2-40B4-BE49-F238E27FC236}">
                <a16:creationId xmlns:a16="http://schemas.microsoft.com/office/drawing/2014/main" id="{51CD0BE2-DBA6-30E2-FAE0-44E2A0192841}"/>
              </a:ext>
            </a:extLst>
          </p:cNvPr>
          <p:cNvSpPr>
            <a:spLocks noGrp="1"/>
          </p:cNvSpPr>
          <p:nvPr>
            <p:ph idx="1"/>
          </p:nvPr>
        </p:nvSpPr>
        <p:spPr>
          <a:xfrm>
            <a:off x="609600" y="1298713"/>
            <a:ext cx="6849979" cy="4949688"/>
          </a:xfrm>
        </p:spPr>
        <p:txBody>
          <a:bodyPr/>
          <a:lstStyle/>
          <a:p>
            <a:r>
              <a:rPr lang="en-US" dirty="0" err="1"/>
              <a:t>Nier</a:t>
            </a:r>
            <a:r>
              <a:rPr lang="en-US" dirty="0"/>
              <a:t> et al., 2001</a:t>
            </a:r>
          </a:p>
          <a:p>
            <a:pPr lvl="1"/>
            <a:r>
              <a:rPr lang="en-US" dirty="0"/>
              <a:t>Conducted a study at a Football Game</a:t>
            </a:r>
          </a:p>
          <a:p>
            <a:pPr lvl="1"/>
            <a:r>
              <a:rPr lang="en-US" dirty="0"/>
              <a:t>Researchers asked individuals if they would complete a survey about their food preferences</a:t>
            </a:r>
          </a:p>
          <a:p>
            <a:pPr lvl="2"/>
            <a:r>
              <a:rPr lang="en-US" dirty="0"/>
              <a:t>Researcher was either White or Black</a:t>
            </a:r>
          </a:p>
          <a:p>
            <a:pPr lvl="2"/>
            <a:r>
              <a:rPr lang="en-US" dirty="0"/>
              <a:t>Researcher was either wearing a home team (ingroup) or rival team (outgroup) sweater</a:t>
            </a:r>
          </a:p>
        </p:txBody>
      </p:sp>
      <p:pic>
        <p:nvPicPr>
          <p:cNvPr id="4" name="Picture 2" descr="Main image for Champion Washburn Ichabods Mens Navy Blue Arch Mascot Long Sleeve Hoodie.">
            <a:extLst>
              <a:ext uri="{FF2B5EF4-FFF2-40B4-BE49-F238E27FC236}">
                <a16:creationId xmlns:a16="http://schemas.microsoft.com/office/drawing/2014/main" id="{44E53908-18A0-E1F8-CD59-73B451C0B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658" y="869587"/>
            <a:ext cx="2288005" cy="32685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338571A-8F87-29DB-DA4D-38EDC0255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395" y="3288301"/>
            <a:ext cx="2288005" cy="326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74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2BC1-6DF3-4EB7-E822-B2253CC194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308DD7-4142-D480-73CA-EA55C2C4E90D}"/>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id="{BB3271FF-3BCC-5D96-D793-D2B3BD557B1B}"/>
              </a:ext>
            </a:extLst>
          </p:cNvPr>
          <p:cNvSpPr/>
          <p:nvPr/>
        </p:nvSpPr>
        <p:spPr>
          <a:xfrm>
            <a:off x="609600" y="601579"/>
            <a:ext cx="10668000" cy="584734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06E43CF1-93AC-0405-E640-3DE8D5922486}"/>
              </a:ext>
            </a:extLst>
          </p:cNvPr>
          <p:cNvGraphicFramePr>
            <a:graphicFrameLocks/>
          </p:cNvGraphicFramePr>
          <p:nvPr>
            <p:extLst>
              <p:ext uri="{D42A27DB-BD31-4B8C-83A1-F6EECF244321}">
                <p14:modId xmlns:p14="http://schemas.microsoft.com/office/powerpoint/2010/main" val="267189214"/>
              </p:ext>
            </p:extLst>
          </p:nvPr>
        </p:nvGraphicFramePr>
        <p:xfrm>
          <a:off x="609600" y="831897"/>
          <a:ext cx="10136777" cy="5617029"/>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a:extLst>
              <a:ext uri="{FF2B5EF4-FFF2-40B4-BE49-F238E27FC236}">
                <a16:creationId xmlns:a16="http://schemas.microsoft.com/office/drawing/2014/main" id="{8E635156-B953-E8C1-A241-B2FB7DD9C2B4}"/>
              </a:ext>
            </a:extLst>
          </p:cNvPr>
          <p:cNvSpPr/>
          <p:nvPr/>
        </p:nvSpPr>
        <p:spPr>
          <a:xfrm>
            <a:off x="5077326" y="2099261"/>
            <a:ext cx="1461450" cy="3460026"/>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069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1E375-89C3-15FF-ED05-19413F18D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04A36E-71AB-3FC6-5273-866EB1C54809}"/>
              </a:ext>
            </a:extLst>
          </p:cNvPr>
          <p:cNvSpPr>
            <a:spLocks noGrp="1"/>
          </p:cNvSpPr>
          <p:nvPr>
            <p:ph type="title"/>
          </p:nvPr>
        </p:nvSpPr>
        <p:spPr/>
        <p:txBody>
          <a:bodyPr/>
          <a:lstStyle/>
          <a:p>
            <a:r>
              <a:rPr lang="en-US" dirty="0"/>
              <a:t>The </a:t>
            </a:r>
            <a:r>
              <a:rPr lang="en-US" b="1" dirty="0">
                <a:solidFill>
                  <a:schemeClr val="accent1"/>
                </a:solidFill>
              </a:rPr>
              <a:t>Cognitive</a:t>
            </a:r>
            <a:r>
              <a:rPr lang="en-US" dirty="0"/>
              <a:t> Component of Prejudice: </a:t>
            </a:r>
            <a:r>
              <a:rPr lang="en-US" b="1" dirty="0">
                <a:solidFill>
                  <a:schemeClr val="accent1"/>
                </a:solidFill>
              </a:rPr>
              <a:t>Stereotypes</a:t>
            </a:r>
          </a:p>
        </p:txBody>
      </p:sp>
      <p:sp>
        <p:nvSpPr>
          <p:cNvPr id="3" name="Content Placeholder 2">
            <a:extLst>
              <a:ext uri="{FF2B5EF4-FFF2-40B4-BE49-F238E27FC236}">
                <a16:creationId xmlns:a16="http://schemas.microsoft.com/office/drawing/2014/main" id="{D3642E6C-D1D2-2F39-99FE-3D5E446B1084}"/>
              </a:ext>
            </a:extLst>
          </p:cNvPr>
          <p:cNvSpPr>
            <a:spLocks noGrp="1"/>
          </p:cNvSpPr>
          <p:nvPr>
            <p:ph idx="1"/>
          </p:nvPr>
        </p:nvSpPr>
        <p:spPr>
          <a:xfrm>
            <a:off x="613989" y="1645142"/>
            <a:ext cx="10668000" cy="4949688"/>
          </a:xfrm>
        </p:spPr>
        <p:txBody>
          <a:bodyPr/>
          <a:lstStyle/>
          <a:p>
            <a:r>
              <a:rPr lang="en-US" b="1" dirty="0">
                <a:solidFill>
                  <a:schemeClr val="accent1"/>
                </a:solidFill>
              </a:rPr>
              <a:t>Stereotype</a:t>
            </a:r>
            <a:r>
              <a:rPr lang="en-US" dirty="0"/>
              <a:t> </a:t>
            </a:r>
            <a:r>
              <a:rPr lang="en-US" dirty="0">
                <a:sym typeface="Wingdings" panose="05000000000000000000" pitchFamily="2" charset="2"/>
              </a:rPr>
              <a:t> generalizations of groups and/or members based on categorization</a:t>
            </a:r>
          </a:p>
          <a:p>
            <a:pPr lvl="1"/>
            <a:r>
              <a:rPr lang="en-US" dirty="0">
                <a:sym typeface="Wingdings" panose="05000000000000000000" pitchFamily="2" charset="2"/>
              </a:rPr>
              <a:t>Belief that certain attributes are common to every member of a given group</a:t>
            </a:r>
          </a:p>
          <a:p>
            <a:pPr lvl="1"/>
            <a:endParaRPr lang="en-US" dirty="0">
              <a:sym typeface="Wingdings" panose="05000000000000000000" pitchFamily="2" charset="2"/>
            </a:endParaRPr>
          </a:p>
        </p:txBody>
      </p:sp>
    </p:spTree>
    <p:extLst>
      <p:ext uri="{BB962C8B-B14F-4D97-AF65-F5344CB8AC3E}">
        <p14:creationId xmlns:p14="http://schemas.microsoft.com/office/powerpoint/2010/main" val="19432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02E59-90F8-67A1-3F35-87C14AC43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75A3A-FCEA-5986-7653-E4D1236D0FEA}"/>
              </a:ext>
            </a:extLst>
          </p:cNvPr>
          <p:cNvSpPr>
            <a:spLocks noGrp="1"/>
          </p:cNvSpPr>
          <p:nvPr>
            <p:ph type="title"/>
          </p:nvPr>
        </p:nvSpPr>
        <p:spPr/>
        <p:txBody>
          <a:bodyPr/>
          <a:lstStyle/>
          <a:p>
            <a:r>
              <a:rPr lang="en-US" dirty="0"/>
              <a:t>Recategorization</a:t>
            </a:r>
          </a:p>
        </p:txBody>
      </p:sp>
      <p:sp>
        <p:nvSpPr>
          <p:cNvPr id="3" name="Content Placeholder 2">
            <a:extLst>
              <a:ext uri="{FF2B5EF4-FFF2-40B4-BE49-F238E27FC236}">
                <a16:creationId xmlns:a16="http://schemas.microsoft.com/office/drawing/2014/main" id="{E906E641-88B3-80AD-0B3F-B3BB17E1BB41}"/>
              </a:ext>
            </a:extLst>
          </p:cNvPr>
          <p:cNvSpPr>
            <a:spLocks noGrp="1"/>
          </p:cNvSpPr>
          <p:nvPr>
            <p:ph idx="1"/>
          </p:nvPr>
        </p:nvSpPr>
        <p:spPr/>
        <p:txBody>
          <a:bodyPr/>
          <a:lstStyle/>
          <a:p>
            <a:r>
              <a:rPr lang="en-US" dirty="0"/>
              <a:t>Replicated with a more serious helping situation (Levine et al., 2005)</a:t>
            </a:r>
          </a:p>
          <a:p>
            <a:pPr lvl="1"/>
            <a:r>
              <a:rPr lang="en-US" dirty="0"/>
              <a:t>Soccer</a:t>
            </a:r>
          </a:p>
          <a:p>
            <a:pPr lvl="2"/>
            <a:r>
              <a:rPr lang="en-US" dirty="0"/>
              <a:t>Participants were Manchester United Fans</a:t>
            </a:r>
          </a:p>
          <a:p>
            <a:pPr lvl="3"/>
            <a:r>
              <a:rPr lang="en-US" dirty="0"/>
              <a:t>Asked to walk across campus to  complete the rest of the study</a:t>
            </a:r>
          </a:p>
          <a:p>
            <a:pPr lvl="2"/>
            <a:r>
              <a:rPr lang="en-US" dirty="0"/>
              <a:t>Injured stranger</a:t>
            </a:r>
          </a:p>
          <a:p>
            <a:pPr lvl="3"/>
            <a:r>
              <a:rPr lang="en-US" dirty="0"/>
              <a:t>Another confederate is “jogging”</a:t>
            </a:r>
          </a:p>
          <a:p>
            <a:pPr lvl="3"/>
            <a:r>
              <a:rPr lang="en-US" dirty="0"/>
              <a:t>Slip and fall </a:t>
            </a:r>
            <a:r>
              <a:rPr lang="en-US" dirty="0">
                <a:sym typeface="Wingdings" pitchFamily="2" charset="2"/>
              </a:rPr>
              <a:t> holds onto ankle shouting in pain</a:t>
            </a:r>
            <a:endParaRPr lang="en-US" dirty="0"/>
          </a:p>
          <a:p>
            <a:pPr lvl="3"/>
            <a:r>
              <a:rPr lang="en-US" dirty="0"/>
              <a:t>Wore either a Manchester Shirt vs. Liverpool Shirt vs unbranded sports shirt</a:t>
            </a:r>
          </a:p>
        </p:txBody>
      </p:sp>
    </p:spTree>
    <p:extLst>
      <p:ext uri="{BB962C8B-B14F-4D97-AF65-F5344CB8AC3E}">
        <p14:creationId xmlns:p14="http://schemas.microsoft.com/office/powerpoint/2010/main" val="29292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5A8EA-46F4-1026-C621-D9A156B803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5E98DB-A86D-FE98-35A9-F0F1FA7F2AE1}"/>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6F3A9B0-D486-F2A7-FCA9-3E89602A4020}"/>
              </a:ext>
            </a:extLst>
          </p:cNvPr>
          <p:cNvSpPr/>
          <p:nvPr/>
        </p:nvSpPr>
        <p:spPr>
          <a:xfrm>
            <a:off x="609600" y="0"/>
            <a:ext cx="10668000" cy="644892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6407E7EB-6822-3745-ACFE-442F70F51928}"/>
              </a:ext>
            </a:extLst>
          </p:cNvPr>
          <p:cNvGraphicFramePr>
            <a:graphicFrameLocks/>
          </p:cNvGraphicFramePr>
          <p:nvPr>
            <p:extLst>
              <p:ext uri="{D42A27DB-BD31-4B8C-83A1-F6EECF244321}">
                <p14:modId xmlns:p14="http://schemas.microsoft.com/office/powerpoint/2010/main" val="551435695"/>
              </p:ext>
            </p:extLst>
          </p:nvPr>
        </p:nvGraphicFramePr>
        <p:xfrm>
          <a:off x="0" y="0"/>
          <a:ext cx="10789920" cy="64269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4874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0CCF-3037-20F8-64FF-368F08C11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9903E-BB04-E19C-7B1A-CAA12F8BC4B6}"/>
              </a:ext>
            </a:extLst>
          </p:cNvPr>
          <p:cNvSpPr>
            <a:spLocks noGrp="1"/>
          </p:cNvSpPr>
          <p:nvPr>
            <p:ph type="title"/>
          </p:nvPr>
        </p:nvSpPr>
        <p:spPr/>
        <p:txBody>
          <a:bodyPr/>
          <a:lstStyle/>
          <a:p>
            <a:r>
              <a:rPr lang="en-US" dirty="0"/>
              <a:t>Recategorization</a:t>
            </a:r>
          </a:p>
        </p:txBody>
      </p:sp>
      <p:sp>
        <p:nvSpPr>
          <p:cNvPr id="3" name="Content Placeholder 2">
            <a:extLst>
              <a:ext uri="{FF2B5EF4-FFF2-40B4-BE49-F238E27FC236}">
                <a16:creationId xmlns:a16="http://schemas.microsoft.com/office/drawing/2014/main" id="{2A26E074-36EA-A19B-61B1-6C29E195C422}"/>
              </a:ext>
            </a:extLst>
          </p:cNvPr>
          <p:cNvSpPr>
            <a:spLocks noGrp="1"/>
          </p:cNvSpPr>
          <p:nvPr>
            <p:ph idx="1"/>
          </p:nvPr>
        </p:nvSpPr>
        <p:spPr/>
        <p:txBody>
          <a:bodyPr/>
          <a:lstStyle/>
          <a:p>
            <a:r>
              <a:rPr lang="en-US" dirty="0"/>
              <a:t>Drawbacks</a:t>
            </a:r>
          </a:p>
          <a:p>
            <a:pPr lvl="1"/>
            <a:r>
              <a:rPr lang="en-US" dirty="0"/>
              <a:t>Does not eliminate prejudice, just redirects it</a:t>
            </a:r>
          </a:p>
          <a:p>
            <a:pPr lvl="1"/>
            <a:r>
              <a:rPr lang="en-US" dirty="0"/>
              <a:t>Getting a group to accept a common identity is NOT always easy</a:t>
            </a:r>
          </a:p>
          <a:p>
            <a:pPr lvl="2"/>
            <a:r>
              <a:rPr lang="en-US" dirty="0"/>
              <a:t>People can be resistant to a common identity</a:t>
            </a:r>
          </a:p>
          <a:p>
            <a:pPr lvl="1"/>
            <a:r>
              <a:rPr lang="en-US" dirty="0"/>
              <a:t>Social identities are complex</a:t>
            </a:r>
          </a:p>
          <a:p>
            <a:pPr lvl="2"/>
            <a:r>
              <a:rPr lang="en-US" dirty="0"/>
              <a:t>People belong to a lot of groups</a:t>
            </a:r>
          </a:p>
          <a:p>
            <a:pPr lvl="2"/>
            <a:r>
              <a:rPr lang="en-US" dirty="0"/>
              <a:t>Recategorization may be highly unstable </a:t>
            </a:r>
          </a:p>
        </p:txBody>
      </p:sp>
    </p:spTree>
    <p:extLst>
      <p:ext uri="{BB962C8B-B14F-4D97-AF65-F5344CB8AC3E}">
        <p14:creationId xmlns:p14="http://schemas.microsoft.com/office/powerpoint/2010/main" val="20268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491BC-4EE0-D3D4-98AF-D34989CE841B}"/>
              </a:ext>
            </a:extLst>
          </p:cNvPr>
          <p:cNvSpPr>
            <a:spLocks noGrp="1"/>
          </p:cNvSpPr>
          <p:nvPr>
            <p:ph type="title"/>
          </p:nvPr>
        </p:nvSpPr>
        <p:spPr/>
        <p:txBody>
          <a:bodyPr/>
          <a:lstStyle/>
          <a:p>
            <a:r>
              <a:rPr lang="en-US" dirty="0"/>
              <a:t>Back to Allport</a:t>
            </a:r>
          </a:p>
        </p:txBody>
      </p:sp>
      <p:sp>
        <p:nvSpPr>
          <p:cNvPr id="3" name="Content Placeholder 2">
            <a:extLst>
              <a:ext uri="{FF2B5EF4-FFF2-40B4-BE49-F238E27FC236}">
                <a16:creationId xmlns:a16="http://schemas.microsoft.com/office/drawing/2014/main" id="{4857A5B8-3C5D-00E3-0383-43CDDB281B02}"/>
              </a:ext>
            </a:extLst>
          </p:cNvPr>
          <p:cNvSpPr>
            <a:spLocks noGrp="1"/>
          </p:cNvSpPr>
          <p:nvPr>
            <p:ph idx="1"/>
          </p:nvPr>
        </p:nvSpPr>
        <p:spPr/>
        <p:txBody>
          <a:bodyPr/>
          <a:lstStyle/>
          <a:p>
            <a:r>
              <a:rPr lang="en-US" dirty="0"/>
              <a:t>If people knew what members of other groups were really like, they would not stereotype, be prejudice, or discriminate</a:t>
            </a:r>
          </a:p>
          <a:p>
            <a:endParaRPr lang="en-US" dirty="0"/>
          </a:p>
          <a:p>
            <a:r>
              <a:rPr lang="en-US" b="1" dirty="0">
                <a:solidFill>
                  <a:schemeClr val="accent1"/>
                </a:solidFill>
              </a:rPr>
              <a:t>Contact Hypothesis</a:t>
            </a:r>
          </a:p>
          <a:p>
            <a:pPr lvl="1"/>
            <a:r>
              <a:rPr lang="en-US" dirty="0"/>
              <a:t>Contact between members of different groups will help to improve relations between them</a:t>
            </a:r>
          </a:p>
          <a:p>
            <a:pPr lvl="1"/>
            <a:r>
              <a:rPr lang="en-US" dirty="0"/>
              <a:t>Four conditions necessary to promote intergroup relations</a:t>
            </a:r>
          </a:p>
          <a:p>
            <a:pPr lvl="1"/>
            <a:endParaRPr lang="en-US" dirty="0"/>
          </a:p>
        </p:txBody>
      </p:sp>
    </p:spTree>
    <p:extLst>
      <p:ext uri="{BB962C8B-B14F-4D97-AF65-F5344CB8AC3E}">
        <p14:creationId xmlns:p14="http://schemas.microsoft.com/office/powerpoint/2010/main" val="2558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3840-DFB2-92D8-C77A-302375746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17371-074A-FC12-FD30-73DA23C2F51C}"/>
              </a:ext>
            </a:extLst>
          </p:cNvPr>
          <p:cNvSpPr>
            <a:spLocks noGrp="1"/>
          </p:cNvSpPr>
          <p:nvPr>
            <p:ph type="title"/>
          </p:nvPr>
        </p:nvSpPr>
        <p:spPr/>
        <p:txBody>
          <a:bodyPr/>
          <a:lstStyle/>
          <a:p>
            <a:r>
              <a:rPr lang="en-US" dirty="0"/>
              <a:t>Back to Allport</a:t>
            </a:r>
          </a:p>
        </p:txBody>
      </p:sp>
      <p:sp>
        <p:nvSpPr>
          <p:cNvPr id="3" name="Content Placeholder 2">
            <a:extLst>
              <a:ext uri="{FF2B5EF4-FFF2-40B4-BE49-F238E27FC236}">
                <a16:creationId xmlns:a16="http://schemas.microsoft.com/office/drawing/2014/main" id="{B1F59F51-1801-C52A-8FC9-C77D719BF200}"/>
              </a:ext>
            </a:extLst>
          </p:cNvPr>
          <p:cNvSpPr>
            <a:spLocks noGrp="1"/>
          </p:cNvSpPr>
          <p:nvPr>
            <p:ph idx="1"/>
          </p:nvPr>
        </p:nvSpPr>
        <p:spPr/>
        <p:txBody>
          <a:bodyPr/>
          <a:lstStyle/>
          <a:p>
            <a:pPr marL="0" indent="0">
              <a:buNone/>
            </a:pPr>
            <a:r>
              <a:rPr lang="en-US" dirty="0"/>
              <a:t>1. Cooperation</a:t>
            </a:r>
          </a:p>
          <a:p>
            <a:pPr marL="914400" lvl="1" indent="-514350"/>
            <a:r>
              <a:rPr lang="en-US" dirty="0"/>
              <a:t>Working together can reduce in-group favoritism and animosity toward group members</a:t>
            </a:r>
          </a:p>
          <a:p>
            <a:pPr marL="914400" lvl="1" indent="-514350"/>
            <a:r>
              <a:rPr lang="en-US" dirty="0"/>
              <a:t>Robbers Cave</a:t>
            </a:r>
          </a:p>
        </p:txBody>
      </p:sp>
      <p:pic>
        <p:nvPicPr>
          <p:cNvPr id="2050" name="Picture 2" descr="Cooperation Driven by Reciprocity, Not Conformity – Association for  Psychological Science – APS">
            <a:extLst>
              <a:ext uri="{FF2B5EF4-FFF2-40B4-BE49-F238E27FC236}">
                <a16:creationId xmlns:a16="http://schemas.microsoft.com/office/drawing/2014/main" id="{597AF1A3-2118-6A4E-5E5E-DA01546AA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988" y="3429000"/>
            <a:ext cx="5176912" cy="295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12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9F73-A659-4B5E-9A7A-9C01B6F0AE09}"/>
              </a:ext>
            </a:extLst>
          </p:cNvPr>
          <p:cNvSpPr>
            <a:spLocks noGrp="1"/>
          </p:cNvSpPr>
          <p:nvPr>
            <p:ph type="title"/>
          </p:nvPr>
        </p:nvSpPr>
        <p:spPr/>
        <p:txBody>
          <a:bodyPr/>
          <a:lstStyle/>
          <a:p>
            <a:r>
              <a:rPr lang="en-US" dirty="0"/>
              <a:t>Back to Allport</a:t>
            </a:r>
          </a:p>
        </p:txBody>
      </p:sp>
      <p:sp>
        <p:nvSpPr>
          <p:cNvPr id="3" name="Content Placeholder 2">
            <a:extLst>
              <a:ext uri="{FF2B5EF4-FFF2-40B4-BE49-F238E27FC236}">
                <a16:creationId xmlns:a16="http://schemas.microsoft.com/office/drawing/2014/main" id="{F8DA283D-059E-C9C7-B0D0-7FA0481D48A9}"/>
              </a:ext>
            </a:extLst>
          </p:cNvPr>
          <p:cNvSpPr>
            <a:spLocks noGrp="1"/>
          </p:cNvSpPr>
          <p:nvPr>
            <p:ph idx="1"/>
          </p:nvPr>
        </p:nvSpPr>
        <p:spPr>
          <a:xfrm>
            <a:off x="609600" y="1298713"/>
            <a:ext cx="11296650" cy="4949688"/>
          </a:xfrm>
        </p:spPr>
        <p:txBody>
          <a:bodyPr>
            <a:normAutofit/>
          </a:bodyPr>
          <a:lstStyle/>
          <a:p>
            <a:pPr marL="0" indent="0">
              <a:buNone/>
            </a:pPr>
            <a:r>
              <a:rPr lang="en-US" dirty="0"/>
              <a:t>2. Equal Status </a:t>
            </a:r>
          </a:p>
          <a:p>
            <a:pPr lvl="1"/>
            <a:r>
              <a:rPr lang="en-US" dirty="0"/>
              <a:t>Social and economic settings </a:t>
            </a:r>
            <a:r>
              <a:rPr lang="en-US" dirty="0">
                <a:sym typeface="Wingdings" pitchFamily="2" charset="2"/>
              </a:rPr>
              <a:t> more positive attitudes and friendships across group lines </a:t>
            </a:r>
          </a:p>
          <a:p>
            <a:pPr lvl="1"/>
            <a:r>
              <a:rPr lang="en-US" dirty="0">
                <a:sym typeface="Wingdings" pitchFamily="2" charset="2"/>
              </a:rPr>
              <a:t>If social/economic status is not possible, then equal status within the contact setting will work (e.g., all students)</a:t>
            </a:r>
            <a:r>
              <a:rPr lang="en-US" dirty="0"/>
              <a:t> </a:t>
            </a:r>
          </a:p>
        </p:txBody>
      </p:sp>
      <p:pic>
        <p:nvPicPr>
          <p:cNvPr id="4" name="Picture 3">
            <a:extLst>
              <a:ext uri="{FF2B5EF4-FFF2-40B4-BE49-F238E27FC236}">
                <a16:creationId xmlns:a16="http://schemas.microsoft.com/office/drawing/2014/main" id="{C004980E-C0A3-927E-3E1A-43DBB264975D}"/>
              </a:ext>
            </a:extLst>
          </p:cNvPr>
          <p:cNvPicPr>
            <a:picLocks noChangeAspect="1"/>
          </p:cNvPicPr>
          <p:nvPr/>
        </p:nvPicPr>
        <p:blipFill>
          <a:blip r:embed="rId2"/>
          <a:stretch>
            <a:fillRect/>
          </a:stretch>
        </p:blipFill>
        <p:spPr>
          <a:xfrm>
            <a:off x="4294048" y="4148821"/>
            <a:ext cx="3603903" cy="2446009"/>
          </a:xfrm>
          <a:prstGeom prst="rect">
            <a:avLst/>
          </a:prstGeom>
        </p:spPr>
      </p:pic>
    </p:spTree>
    <p:extLst>
      <p:ext uri="{BB962C8B-B14F-4D97-AF65-F5344CB8AC3E}">
        <p14:creationId xmlns:p14="http://schemas.microsoft.com/office/powerpoint/2010/main" val="26232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A5EB-23C4-0ECD-4CDB-15A9FC470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3CDCC-5AB5-35C3-06A1-3565D5D596FB}"/>
              </a:ext>
            </a:extLst>
          </p:cNvPr>
          <p:cNvSpPr>
            <a:spLocks noGrp="1"/>
          </p:cNvSpPr>
          <p:nvPr>
            <p:ph type="title"/>
          </p:nvPr>
        </p:nvSpPr>
        <p:spPr/>
        <p:txBody>
          <a:bodyPr/>
          <a:lstStyle/>
          <a:p>
            <a:r>
              <a:rPr lang="en-US" dirty="0"/>
              <a:t>Back to Allport</a:t>
            </a:r>
          </a:p>
        </p:txBody>
      </p:sp>
      <p:sp>
        <p:nvSpPr>
          <p:cNvPr id="3" name="Content Placeholder 2">
            <a:extLst>
              <a:ext uri="{FF2B5EF4-FFF2-40B4-BE49-F238E27FC236}">
                <a16:creationId xmlns:a16="http://schemas.microsoft.com/office/drawing/2014/main" id="{A6F9168D-6233-4FF6-7CA9-655F92F7B60D}"/>
              </a:ext>
            </a:extLst>
          </p:cNvPr>
          <p:cNvSpPr>
            <a:spLocks noGrp="1"/>
          </p:cNvSpPr>
          <p:nvPr>
            <p:ph idx="1"/>
          </p:nvPr>
        </p:nvSpPr>
        <p:spPr/>
        <p:txBody>
          <a:bodyPr/>
          <a:lstStyle/>
          <a:p>
            <a:pPr marL="0" indent="0">
              <a:buNone/>
            </a:pPr>
            <a:r>
              <a:rPr lang="en-US" dirty="0"/>
              <a:t>3. Acquaintance Potential</a:t>
            </a:r>
          </a:p>
          <a:p>
            <a:pPr lvl="1"/>
            <a:r>
              <a:rPr lang="en-US" dirty="0"/>
              <a:t>Contact over an extended period of time</a:t>
            </a:r>
          </a:p>
          <a:p>
            <a:pPr lvl="1"/>
            <a:r>
              <a:rPr lang="en-US" dirty="0"/>
              <a:t>Have to be able to get to know the individual</a:t>
            </a:r>
          </a:p>
          <a:p>
            <a:pPr lvl="2"/>
            <a:r>
              <a:rPr lang="en-US" dirty="0"/>
              <a:t>Repeated contact allows for friendships to form</a:t>
            </a:r>
          </a:p>
        </p:txBody>
      </p:sp>
      <p:pic>
        <p:nvPicPr>
          <p:cNvPr id="4" name="Picture 3">
            <a:extLst>
              <a:ext uri="{FF2B5EF4-FFF2-40B4-BE49-F238E27FC236}">
                <a16:creationId xmlns:a16="http://schemas.microsoft.com/office/drawing/2014/main" id="{71ED1257-F18C-90C8-32A1-445591D28676}"/>
              </a:ext>
            </a:extLst>
          </p:cNvPr>
          <p:cNvPicPr>
            <a:picLocks noChangeAspect="1"/>
          </p:cNvPicPr>
          <p:nvPr/>
        </p:nvPicPr>
        <p:blipFill>
          <a:blip r:embed="rId2"/>
          <a:stretch>
            <a:fillRect/>
          </a:stretch>
        </p:blipFill>
        <p:spPr>
          <a:xfrm>
            <a:off x="3048000" y="3773557"/>
            <a:ext cx="6096000" cy="3429000"/>
          </a:xfrm>
          <a:prstGeom prst="rect">
            <a:avLst/>
          </a:prstGeom>
        </p:spPr>
      </p:pic>
    </p:spTree>
    <p:extLst>
      <p:ext uri="{BB962C8B-B14F-4D97-AF65-F5344CB8AC3E}">
        <p14:creationId xmlns:p14="http://schemas.microsoft.com/office/powerpoint/2010/main" val="20994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89C9-F9BD-DDDF-42BC-8A064AD471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3978D-ECD8-B958-D47F-EA35D5749D3C}"/>
              </a:ext>
            </a:extLst>
          </p:cNvPr>
          <p:cNvSpPr>
            <a:spLocks noGrp="1"/>
          </p:cNvSpPr>
          <p:nvPr>
            <p:ph type="title"/>
          </p:nvPr>
        </p:nvSpPr>
        <p:spPr/>
        <p:txBody>
          <a:bodyPr/>
          <a:lstStyle/>
          <a:p>
            <a:r>
              <a:rPr lang="en-US" dirty="0"/>
              <a:t>Back to Allport</a:t>
            </a:r>
          </a:p>
        </p:txBody>
      </p:sp>
      <p:sp>
        <p:nvSpPr>
          <p:cNvPr id="3" name="Content Placeholder 2">
            <a:extLst>
              <a:ext uri="{FF2B5EF4-FFF2-40B4-BE49-F238E27FC236}">
                <a16:creationId xmlns:a16="http://schemas.microsoft.com/office/drawing/2014/main" id="{FB4B7672-84B6-92EF-210B-7534B57B0E62}"/>
              </a:ext>
            </a:extLst>
          </p:cNvPr>
          <p:cNvSpPr>
            <a:spLocks noGrp="1"/>
          </p:cNvSpPr>
          <p:nvPr>
            <p:ph idx="1"/>
          </p:nvPr>
        </p:nvSpPr>
        <p:spPr>
          <a:xfrm>
            <a:off x="609600" y="1298713"/>
            <a:ext cx="4857750" cy="4949688"/>
          </a:xfrm>
        </p:spPr>
        <p:txBody>
          <a:bodyPr>
            <a:normAutofit lnSpcReduction="10000"/>
          </a:bodyPr>
          <a:lstStyle/>
          <a:p>
            <a:pPr marL="0" indent="0">
              <a:buNone/>
            </a:pPr>
            <a:r>
              <a:rPr lang="en-US" dirty="0"/>
              <a:t>4. Institutional Support</a:t>
            </a:r>
          </a:p>
          <a:p>
            <a:pPr lvl="1"/>
            <a:r>
              <a:rPr lang="en-US" dirty="0"/>
              <a:t>Eliminate intergroup hostility</a:t>
            </a:r>
          </a:p>
          <a:p>
            <a:pPr lvl="1"/>
            <a:r>
              <a:rPr lang="en-US" dirty="0"/>
              <a:t>When contact occurs in a setting in which existing norms favor group equality</a:t>
            </a:r>
          </a:p>
          <a:p>
            <a:pPr lvl="2"/>
            <a:r>
              <a:rPr lang="en-US" dirty="0"/>
              <a:t>If authority figures endorse egalitarian norms, intergroup contact is more successful</a:t>
            </a:r>
          </a:p>
        </p:txBody>
      </p:sp>
      <p:pic>
        <p:nvPicPr>
          <p:cNvPr id="4" name="Picture 3">
            <a:extLst>
              <a:ext uri="{FF2B5EF4-FFF2-40B4-BE49-F238E27FC236}">
                <a16:creationId xmlns:a16="http://schemas.microsoft.com/office/drawing/2014/main" id="{61A07C7A-73C1-A984-914E-E7B76E9ECD3A}"/>
              </a:ext>
            </a:extLst>
          </p:cNvPr>
          <p:cNvPicPr>
            <a:picLocks noChangeAspect="1"/>
          </p:cNvPicPr>
          <p:nvPr/>
        </p:nvPicPr>
        <p:blipFill>
          <a:blip r:embed="rId2"/>
          <a:stretch>
            <a:fillRect/>
          </a:stretch>
        </p:blipFill>
        <p:spPr>
          <a:xfrm>
            <a:off x="6724652" y="1809750"/>
            <a:ext cx="4857750" cy="3238500"/>
          </a:xfrm>
          <a:prstGeom prst="rect">
            <a:avLst/>
          </a:prstGeom>
        </p:spPr>
      </p:pic>
      <p:pic>
        <p:nvPicPr>
          <p:cNvPr id="5" name="Picture 4">
            <a:extLst>
              <a:ext uri="{FF2B5EF4-FFF2-40B4-BE49-F238E27FC236}">
                <a16:creationId xmlns:a16="http://schemas.microsoft.com/office/drawing/2014/main" id="{79CE7240-51E5-9527-FF33-AF45DC411E94}"/>
              </a:ext>
            </a:extLst>
          </p:cNvPr>
          <p:cNvPicPr>
            <a:picLocks noChangeAspect="1"/>
          </p:cNvPicPr>
          <p:nvPr/>
        </p:nvPicPr>
        <p:blipFill>
          <a:blip r:embed="rId3"/>
          <a:stretch>
            <a:fillRect/>
          </a:stretch>
        </p:blipFill>
        <p:spPr>
          <a:xfrm>
            <a:off x="6577554" y="1809750"/>
            <a:ext cx="5151946" cy="3486150"/>
          </a:xfrm>
          <a:prstGeom prst="rect">
            <a:avLst/>
          </a:prstGeom>
        </p:spPr>
      </p:pic>
    </p:spTree>
    <p:extLst>
      <p:ext uri="{BB962C8B-B14F-4D97-AF65-F5344CB8AC3E}">
        <p14:creationId xmlns:p14="http://schemas.microsoft.com/office/powerpoint/2010/main" val="20407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78B1-ADED-E0F4-2E65-20EF64C0F785}"/>
              </a:ext>
            </a:extLst>
          </p:cNvPr>
          <p:cNvSpPr>
            <a:spLocks noGrp="1"/>
          </p:cNvSpPr>
          <p:nvPr>
            <p:ph type="title"/>
          </p:nvPr>
        </p:nvSpPr>
        <p:spPr/>
        <p:txBody>
          <a:bodyPr/>
          <a:lstStyle/>
          <a:p>
            <a:r>
              <a:rPr lang="en-US" dirty="0"/>
              <a:t>In Sum…</a:t>
            </a:r>
          </a:p>
        </p:txBody>
      </p:sp>
      <p:sp>
        <p:nvSpPr>
          <p:cNvPr id="3" name="Content Placeholder 2">
            <a:extLst>
              <a:ext uri="{FF2B5EF4-FFF2-40B4-BE49-F238E27FC236}">
                <a16:creationId xmlns:a16="http://schemas.microsoft.com/office/drawing/2014/main" id="{A1AB31F9-1510-4337-406C-FB57C19FCC9D}"/>
              </a:ext>
            </a:extLst>
          </p:cNvPr>
          <p:cNvSpPr>
            <a:spLocks noGrp="1"/>
          </p:cNvSpPr>
          <p:nvPr>
            <p:ph idx="1"/>
          </p:nvPr>
        </p:nvSpPr>
        <p:spPr/>
        <p:txBody>
          <a:bodyPr>
            <a:normAutofit fontScale="92500" lnSpcReduction="10000"/>
          </a:bodyPr>
          <a:lstStyle/>
          <a:p>
            <a:r>
              <a:rPr lang="en-US" dirty="0"/>
              <a:t>Prejudice is complex</a:t>
            </a:r>
          </a:p>
          <a:p>
            <a:pPr lvl="1"/>
            <a:r>
              <a:rPr lang="en-US" dirty="0"/>
              <a:t>Cognitive Factors</a:t>
            </a:r>
          </a:p>
          <a:p>
            <a:pPr lvl="1"/>
            <a:r>
              <a:rPr lang="en-US" dirty="0"/>
              <a:t>Emotional Factors</a:t>
            </a:r>
          </a:p>
          <a:p>
            <a:pPr lvl="1"/>
            <a:r>
              <a:rPr lang="en-US" dirty="0"/>
              <a:t>Behavioral Factors</a:t>
            </a:r>
          </a:p>
          <a:p>
            <a:pPr lvl="1"/>
            <a:endParaRPr lang="en-US" dirty="0"/>
          </a:p>
          <a:p>
            <a:r>
              <a:rPr lang="en-US" dirty="0"/>
              <a:t>A LOT of research has been done on this topic</a:t>
            </a:r>
          </a:p>
          <a:p>
            <a:pPr lvl="1"/>
            <a:r>
              <a:rPr lang="en-US" dirty="0"/>
              <a:t>Study tip </a:t>
            </a:r>
            <a:r>
              <a:rPr lang="en-US" dirty="0">
                <a:sym typeface="Wingdings" panose="05000000000000000000" pitchFamily="2" charset="2"/>
              </a:rPr>
              <a:t> carefully review Allport and ALL the theories we discussed on this topic</a:t>
            </a:r>
          </a:p>
          <a:p>
            <a:pPr lvl="1"/>
            <a:endParaRPr lang="en-US" dirty="0">
              <a:sym typeface="Wingdings" panose="05000000000000000000" pitchFamily="2" charset="2"/>
            </a:endParaRPr>
          </a:p>
          <a:p>
            <a:r>
              <a:rPr lang="en-US" dirty="0">
                <a:sym typeface="Wingdings" panose="05000000000000000000" pitchFamily="2" charset="2"/>
              </a:rPr>
              <a:t>There are ways to try and reduce prejudice</a:t>
            </a:r>
            <a:endParaRPr lang="en-US" dirty="0"/>
          </a:p>
        </p:txBody>
      </p:sp>
    </p:spTree>
    <p:extLst>
      <p:ext uri="{BB962C8B-B14F-4D97-AF65-F5344CB8AC3E}">
        <p14:creationId xmlns:p14="http://schemas.microsoft.com/office/powerpoint/2010/main" val="11171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5C80-A4F5-DD7B-C405-143605BB09EC}"/>
              </a:ext>
            </a:extLst>
          </p:cNvPr>
          <p:cNvSpPr>
            <a:spLocks noGrp="1"/>
          </p:cNvSpPr>
          <p:nvPr>
            <p:ph type="title"/>
          </p:nvPr>
        </p:nvSpPr>
        <p:spPr/>
        <p:txBody>
          <a:bodyPr/>
          <a:lstStyle/>
          <a:p>
            <a:r>
              <a:rPr lang="en-US" dirty="0"/>
              <a:t>Q&amp;A #7</a:t>
            </a:r>
          </a:p>
        </p:txBody>
      </p:sp>
      <p:sp>
        <p:nvSpPr>
          <p:cNvPr id="3" name="Content Placeholder 2">
            <a:extLst>
              <a:ext uri="{FF2B5EF4-FFF2-40B4-BE49-F238E27FC236}">
                <a16:creationId xmlns:a16="http://schemas.microsoft.com/office/drawing/2014/main" id="{CF7277E8-A602-2F61-6D9D-3BF86A97BD3B}"/>
              </a:ext>
            </a:extLst>
          </p:cNvPr>
          <p:cNvSpPr>
            <a:spLocks noGrp="1"/>
          </p:cNvSpPr>
          <p:nvPr>
            <p:ph idx="1"/>
          </p:nvPr>
        </p:nvSpPr>
        <p:spPr/>
        <p:txBody>
          <a:bodyPr/>
          <a:lstStyle/>
          <a:p>
            <a:r>
              <a:rPr lang="en-US" dirty="0"/>
              <a:t>In your opinion…</a:t>
            </a:r>
          </a:p>
          <a:p>
            <a:endParaRPr lang="en-US" dirty="0"/>
          </a:p>
          <a:p>
            <a:pPr lvl="1"/>
            <a:r>
              <a:rPr lang="en-US" dirty="0"/>
              <a:t>Do you think prejudice is inevitable? Why?</a:t>
            </a:r>
          </a:p>
          <a:p>
            <a:pPr lvl="1"/>
            <a:endParaRPr lang="en-US" dirty="0"/>
          </a:p>
          <a:p>
            <a:pPr lvl="1"/>
            <a:r>
              <a:rPr lang="en-US" dirty="0"/>
              <a:t>What do you think is the </a:t>
            </a:r>
            <a:r>
              <a:rPr lang="en-US" b="1" dirty="0">
                <a:solidFill>
                  <a:schemeClr val="accent1"/>
                </a:solidFill>
              </a:rPr>
              <a:t>best</a:t>
            </a:r>
            <a:r>
              <a:rPr lang="en-US" dirty="0"/>
              <a:t> strategy to try and reduce prejudice?</a:t>
            </a:r>
          </a:p>
        </p:txBody>
      </p:sp>
    </p:spTree>
    <p:extLst>
      <p:ext uri="{BB962C8B-B14F-4D97-AF65-F5344CB8AC3E}">
        <p14:creationId xmlns:p14="http://schemas.microsoft.com/office/powerpoint/2010/main" val="350262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1ED70-C0B4-0417-3D51-87A3649CB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D923D-73E9-CFA3-326E-25DD77D00A1C}"/>
              </a:ext>
            </a:extLst>
          </p:cNvPr>
          <p:cNvSpPr>
            <a:spLocks noGrp="1"/>
          </p:cNvSpPr>
          <p:nvPr>
            <p:ph type="title"/>
          </p:nvPr>
        </p:nvSpPr>
        <p:spPr/>
        <p:txBody>
          <a:bodyPr/>
          <a:lstStyle/>
          <a:p>
            <a:r>
              <a:rPr lang="en-US" dirty="0"/>
              <a:t>The </a:t>
            </a:r>
            <a:r>
              <a:rPr lang="en-US" b="1" dirty="0">
                <a:solidFill>
                  <a:schemeClr val="accent1"/>
                </a:solidFill>
              </a:rPr>
              <a:t>Cognitive</a:t>
            </a:r>
            <a:r>
              <a:rPr lang="en-US" dirty="0"/>
              <a:t> Component of Prejudice: </a:t>
            </a:r>
            <a:r>
              <a:rPr lang="en-US" b="1" dirty="0">
                <a:solidFill>
                  <a:schemeClr val="accent1"/>
                </a:solidFill>
              </a:rPr>
              <a:t>Stereotypes</a:t>
            </a:r>
          </a:p>
        </p:txBody>
      </p:sp>
      <p:sp>
        <p:nvSpPr>
          <p:cNvPr id="3" name="Content Placeholder 2">
            <a:extLst>
              <a:ext uri="{FF2B5EF4-FFF2-40B4-BE49-F238E27FC236}">
                <a16:creationId xmlns:a16="http://schemas.microsoft.com/office/drawing/2014/main" id="{A40A0529-DDF4-C959-EBBE-E83E6620BC38}"/>
              </a:ext>
            </a:extLst>
          </p:cNvPr>
          <p:cNvSpPr>
            <a:spLocks noGrp="1"/>
          </p:cNvSpPr>
          <p:nvPr>
            <p:ph idx="1"/>
          </p:nvPr>
        </p:nvSpPr>
        <p:spPr>
          <a:xfrm>
            <a:off x="613989" y="2044700"/>
            <a:ext cx="10668000" cy="4550130"/>
          </a:xfrm>
        </p:spPr>
        <p:txBody>
          <a:bodyPr/>
          <a:lstStyle/>
          <a:p>
            <a:r>
              <a:rPr lang="en-US" dirty="0"/>
              <a:t>Dark side of stereotypes</a:t>
            </a:r>
          </a:p>
          <a:p>
            <a:pPr lvl="1"/>
            <a:r>
              <a:rPr lang="en-US" dirty="0"/>
              <a:t>Distort Reality</a:t>
            </a:r>
          </a:p>
          <a:p>
            <a:pPr lvl="1"/>
            <a:r>
              <a:rPr lang="en-US" dirty="0"/>
              <a:t>Justify Discrimination</a:t>
            </a:r>
          </a:p>
          <a:p>
            <a:pPr lvl="1"/>
            <a:r>
              <a:rPr lang="en-US" dirty="0"/>
              <a:t>Create Conflict</a:t>
            </a:r>
          </a:p>
          <a:p>
            <a:pPr lvl="1"/>
            <a:r>
              <a:rPr lang="en-US" dirty="0"/>
              <a:t>Inflame prejudices</a:t>
            </a:r>
          </a:p>
        </p:txBody>
      </p:sp>
      <p:pic>
        <p:nvPicPr>
          <p:cNvPr id="2050" name="Picture 2" descr="The Role of Stereotypes in Hierarchy Maintenance | Dr. Sa-kiera T.J. Hudson">
            <a:extLst>
              <a:ext uri="{FF2B5EF4-FFF2-40B4-BE49-F238E27FC236}">
                <a16:creationId xmlns:a16="http://schemas.microsoft.com/office/drawing/2014/main" id="{6DE966D8-AA01-C602-1B66-0F0389620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700" y="2044700"/>
            <a:ext cx="48768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FC4F-25B6-AD93-96F4-D4B7E3210A0D}"/>
              </a:ext>
            </a:extLst>
          </p:cNvPr>
          <p:cNvSpPr>
            <a:spLocks noGrp="1"/>
          </p:cNvSpPr>
          <p:nvPr>
            <p:ph type="title"/>
          </p:nvPr>
        </p:nvSpPr>
        <p:spPr/>
        <p:txBody>
          <a:bodyPr/>
          <a:lstStyle/>
          <a:p>
            <a:r>
              <a:rPr lang="en-US" dirty="0"/>
              <a:t>Stereotypes, Sexism, and Gender</a:t>
            </a:r>
          </a:p>
        </p:txBody>
      </p:sp>
      <p:sp>
        <p:nvSpPr>
          <p:cNvPr id="3" name="Content Placeholder 2">
            <a:extLst>
              <a:ext uri="{FF2B5EF4-FFF2-40B4-BE49-F238E27FC236}">
                <a16:creationId xmlns:a16="http://schemas.microsoft.com/office/drawing/2014/main" id="{44DE5647-A288-A22C-B028-642C676C6EE0}"/>
              </a:ext>
            </a:extLst>
          </p:cNvPr>
          <p:cNvSpPr>
            <a:spLocks noGrp="1"/>
          </p:cNvSpPr>
          <p:nvPr>
            <p:ph idx="1"/>
          </p:nvPr>
        </p:nvSpPr>
        <p:spPr/>
        <p:txBody>
          <a:bodyPr/>
          <a:lstStyle/>
          <a:p>
            <a:r>
              <a:rPr lang="en-US" dirty="0"/>
              <a:t>Gender stereotypes exaggerate differences </a:t>
            </a:r>
            <a:r>
              <a:rPr lang="en-US" b="1" dirty="0">
                <a:solidFill>
                  <a:schemeClr val="accent1"/>
                </a:solidFill>
              </a:rPr>
              <a:t>between</a:t>
            </a:r>
            <a:r>
              <a:rPr lang="en-US" dirty="0"/>
              <a:t> groups</a:t>
            </a:r>
          </a:p>
          <a:p>
            <a:pPr lvl="1"/>
            <a:r>
              <a:rPr lang="en-US" dirty="0"/>
              <a:t>Tend to ignore differences within groups</a:t>
            </a:r>
          </a:p>
          <a:p>
            <a:endParaRPr lang="en-US" dirty="0"/>
          </a:p>
          <a:p>
            <a:r>
              <a:rPr lang="en-US" dirty="0"/>
              <a:t>Glick and Fiske</a:t>
            </a:r>
          </a:p>
          <a:p>
            <a:pPr lvl="1"/>
            <a:r>
              <a:rPr lang="en-US" dirty="0"/>
              <a:t>Hostile Sexists: hold negative stereotypes of women</a:t>
            </a:r>
          </a:p>
          <a:p>
            <a:pPr lvl="1"/>
            <a:r>
              <a:rPr lang="en-US" dirty="0"/>
              <a:t>Benevolent Sexists: hold positive stereotypes of women</a:t>
            </a:r>
          </a:p>
        </p:txBody>
      </p:sp>
    </p:spTree>
    <p:extLst>
      <p:ext uri="{BB962C8B-B14F-4D97-AF65-F5344CB8AC3E}">
        <p14:creationId xmlns:p14="http://schemas.microsoft.com/office/powerpoint/2010/main" val="10420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8BDF-BFD3-020A-27CA-9FF86B75D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9CD34F-537D-1CCC-6372-94566384F074}"/>
              </a:ext>
            </a:extLst>
          </p:cNvPr>
          <p:cNvSpPr>
            <a:spLocks noGrp="1"/>
          </p:cNvSpPr>
          <p:nvPr>
            <p:ph type="title"/>
          </p:nvPr>
        </p:nvSpPr>
        <p:spPr>
          <a:xfrm>
            <a:off x="613989" y="263170"/>
            <a:ext cx="9760934" cy="800248"/>
          </a:xfrm>
        </p:spPr>
        <p:txBody>
          <a:bodyPr/>
          <a:lstStyle/>
          <a:p>
            <a:r>
              <a:rPr lang="en-US" dirty="0"/>
              <a:t>Announcements &amp; Reminders (3/5)</a:t>
            </a:r>
          </a:p>
        </p:txBody>
      </p:sp>
      <p:sp>
        <p:nvSpPr>
          <p:cNvPr id="5" name="Content Placeholder 4">
            <a:extLst>
              <a:ext uri="{FF2B5EF4-FFF2-40B4-BE49-F238E27FC236}">
                <a16:creationId xmlns:a16="http://schemas.microsoft.com/office/drawing/2014/main" id="{1EC91192-DC43-A2C8-A211-6734007ECB7C}"/>
              </a:ext>
            </a:extLst>
          </p:cNvPr>
          <p:cNvSpPr>
            <a:spLocks noGrp="1"/>
          </p:cNvSpPr>
          <p:nvPr>
            <p:ph idx="1"/>
          </p:nvPr>
        </p:nvSpPr>
        <p:spPr/>
        <p:txBody>
          <a:bodyPr/>
          <a:lstStyle/>
          <a:p>
            <a:r>
              <a:rPr lang="en-US" dirty="0"/>
              <a:t>Learning Excursion #2</a:t>
            </a:r>
          </a:p>
          <a:p>
            <a:pPr lvl="1"/>
            <a:r>
              <a:rPr lang="en-US" dirty="0"/>
              <a:t>Due March 22</a:t>
            </a:r>
            <a:r>
              <a:rPr lang="en-US" baseline="30000" dirty="0"/>
              <a:t>nd</a:t>
            </a:r>
            <a:r>
              <a:rPr lang="en-US" dirty="0"/>
              <a:t> by 11:59pm</a:t>
            </a:r>
          </a:p>
          <a:p>
            <a:pPr lvl="1"/>
            <a:endParaRPr lang="en-US" b="1" dirty="0">
              <a:solidFill>
                <a:schemeClr val="accent1"/>
              </a:solidFill>
            </a:endParaRPr>
          </a:p>
          <a:p>
            <a:r>
              <a:rPr lang="en-US" dirty="0"/>
              <a:t>Exam 2 </a:t>
            </a:r>
            <a:r>
              <a:rPr lang="en-US" dirty="0">
                <a:sym typeface="Wingdings" panose="05000000000000000000" pitchFamily="2" charset="2"/>
              </a:rPr>
              <a:t> March 28</a:t>
            </a:r>
            <a:r>
              <a:rPr lang="en-US" baseline="30000" dirty="0">
                <a:sym typeface="Wingdings" panose="05000000000000000000" pitchFamily="2" charset="2"/>
              </a:rPr>
              <a:t>th</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9894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5">
    <a:dk1>
      <a:sysClr val="windowText" lastClr="000000"/>
    </a:dk1>
    <a:lt1>
      <a:sysClr val="window" lastClr="FFFFFF"/>
    </a:lt1>
    <a:dk2>
      <a:srgbClr val="696464"/>
    </a:dk2>
    <a:lt2>
      <a:srgbClr val="E9E5DC"/>
    </a:lt2>
    <a:accent1>
      <a:srgbClr val="A5A5A5"/>
    </a:accent1>
    <a:accent2>
      <a:srgbClr val="921F9B"/>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Mongolian Baiti"/>
      <a:ea typeface=""/>
      <a:cs typeface=""/>
    </a:majorFont>
    <a:minorFont>
      <a:latin typeface="Mongolian Bait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2.xml><?xml version="1.0" encoding="utf-8"?>
<a:themeOverride xmlns:a="http://schemas.openxmlformats.org/drawingml/2006/main">
  <a:clrScheme name="Custom 5">
    <a:dk1>
      <a:sysClr val="windowText" lastClr="000000"/>
    </a:dk1>
    <a:lt1>
      <a:sysClr val="window" lastClr="FFFFFF"/>
    </a:lt1>
    <a:dk2>
      <a:srgbClr val="696464"/>
    </a:dk2>
    <a:lt2>
      <a:srgbClr val="E9E5DC"/>
    </a:lt2>
    <a:accent1>
      <a:srgbClr val="A5A5A5"/>
    </a:accent1>
    <a:accent2>
      <a:srgbClr val="921F9B"/>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Mongolian Baiti"/>
      <a:ea typeface=""/>
      <a:cs typeface=""/>
    </a:majorFont>
    <a:minorFont>
      <a:latin typeface="Mongolian Bait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2777</TotalTime>
  <Words>8515</Words>
  <Application>Microsoft Macintosh PowerPoint</Application>
  <PresentationFormat>Widescreen</PresentationFormat>
  <Paragraphs>664</Paragraphs>
  <Slides>69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Aptos</vt:lpstr>
      <vt:lpstr>Arial</vt:lpstr>
      <vt:lpstr>BlinkMacSystemFont</vt:lpstr>
      <vt:lpstr>Calibri</vt:lpstr>
      <vt:lpstr>Century Gothic</vt:lpstr>
      <vt:lpstr>Google Sans</vt:lpstr>
      <vt:lpstr>Open Sans</vt:lpstr>
      <vt:lpstr>Roboto</vt:lpstr>
      <vt:lpstr>Wingdings</vt:lpstr>
      <vt:lpstr>Wingdings 3</vt:lpstr>
      <vt:lpstr>Ion</vt:lpstr>
      <vt:lpstr>The Psychology of Prejudice</vt:lpstr>
      <vt:lpstr>Q&amp;A #6</vt:lpstr>
      <vt:lpstr>What is Prejudice</vt:lpstr>
      <vt:lpstr>What is Prejudice</vt:lpstr>
      <vt:lpstr>The Cognitive Component of Prejudice: Stereotypes</vt:lpstr>
      <vt:lpstr>The Cognitive Component of Prejudice: Stereotypes</vt:lpstr>
      <vt:lpstr>The Cognitive Component of Prejudice: Stereotypes</vt:lpstr>
      <vt:lpstr>Stereotypes, Sexism, and Gender</vt:lpstr>
      <vt:lpstr>Announcements &amp; Reminders (3/5)</vt:lpstr>
      <vt:lpstr>The Emotional Component of Prejudice: Gut Feelings &amp; Hatreds</vt:lpstr>
      <vt:lpstr>The Emotional Component of Prejudice: Gut Feelings &amp; Hatreds</vt:lpstr>
      <vt:lpstr>The Emotional Component of Prejudice: Gut Feelings &amp; Hatreds</vt:lpstr>
      <vt:lpstr>The Behavioral Component of Prejudice: Discrimination</vt:lpstr>
      <vt:lpstr>The Behavioral Component of Prejudice: Discrimination</vt:lpstr>
      <vt:lpstr>The Behavioral Component of Prejudice: Discrimination</vt:lpstr>
      <vt:lpstr>Pager (2003)</vt:lpstr>
      <vt:lpstr>The Behavioral Component of Prejudice: Discrimination</vt:lpstr>
      <vt:lpstr>PowerPoint Presentation</vt:lpstr>
      <vt:lpstr>Understanding Prejudice</vt:lpstr>
      <vt:lpstr>Roots of Prejudice: Three Basic Causes</vt:lpstr>
      <vt:lpstr>Groups</vt:lpstr>
      <vt:lpstr>Groups</vt:lpstr>
      <vt:lpstr>Groups</vt:lpstr>
      <vt:lpstr>Groups</vt:lpstr>
      <vt:lpstr>Groups</vt:lpstr>
      <vt:lpstr>Ingroup vs. Outgroups</vt:lpstr>
      <vt:lpstr>Ingroup vs. Outgroups</vt:lpstr>
      <vt:lpstr>Ingroup Favoritism</vt:lpstr>
      <vt:lpstr>PowerPoint Presentation</vt:lpstr>
      <vt:lpstr>Back to Allport</vt:lpstr>
      <vt:lpstr>Hostile Feelings Linked to a Category</vt:lpstr>
      <vt:lpstr>Out-Group Hostilities</vt:lpstr>
      <vt:lpstr>Cultural Worldviews</vt:lpstr>
      <vt:lpstr>Back to Allport</vt:lpstr>
      <vt:lpstr>The Prejudiced Personality</vt:lpstr>
      <vt:lpstr>The Prejudiced Personality</vt:lpstr>
      <vt:lpstr>The Prejudiced Personality</vt:lpstr>
      <vt:lpstr>Announcements &amp; Reminders (3/7)</vt:lpstr>
      <vt:lpstr>RWA &amp; SDO (Crawford et al., 2013)</vt:lpstr>
      <vt:lpstr>Back to Allport…</vt:lpstr>
      <vt:lpstr>Old-Fashioned vs. Modern Prejudice</vt:lpstr>
      <vt:lpstr>Old-Fashioned vs. Modern Prejudice</vt:lpstr>
      <vt:lpstr>Old-Fashioned vs. Modern Prejudice</vt:lpstr>
      <vt:lpstr>Old-Fashioned vs. Modern Prejudice</vt:lpstr>
      <vt:lpstr>Old-Fashioned vs. Modern Prejudice</vt:lpstr>
      <vt:lpstr>Justification Suppression Model of Prejudice (Crandall &amp; Eshleman, 2003)</vt:lpstr>
      <vt:lpstr>PowerPoint Presentation</vt:lpstr>
      <vt:lpstr>Reducing Prejudice</vt:lpstr>
      <vt:lpstr>What is Prejudice?</vt:lpstr>
      <vt:lpstr>What can we do?</vt:lpstr>
      <vt:lpstr>Decategorization</vt:lpstr>
      <vt:lpstr>Decategorization</vt:lpstr>
      <vt:lpstr>Decategorization</vt:lpstr>
      <vt:lpstr>Decategorization</vt:lpstr>
      <vt:lpstr>Recategorization</vt:lpstr>
      <vt:lpstr>Recategorization</vt:lpstr>
      <vt:lpstr>Recategorization</vt:lpstr>
      <vt:lpstr>Recategorization</vt:lpstr>
      <vt:lpstr>PowerPoint Presentation</vt:lpstr>
      <vt:lpstr>Recategorization</vt:lpstr>
      <vt:lpstr>PowerPoint Presentation</vt:lpstr>
      <vt:lpstr>Recategorization</vt:lpstr>
      <vt:lpstr>Back to Allport</vt:lpstr>
      <vt:lpstr>Back to Allport</vt:lpstr>
      <vt:lpstr>Back to Allport</vt:lpstr>
      <vt:lpstr>Back to Allport</vt:lpstr>
      <vt:lpstr>Back to Allport</vt:lpstr>
      <vt:lpstr>In Sum…</vt:lpstr>
      <vt:lpstr>Q&amp;A #7</vt:lpstr>
    </vt:vector>
  </TitlesOfParts>
  <Company>Washburn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Psychology of Prejudice</dc:title>
  <dc:creator>Tucker Jones</dc:creator>
  <cp:lastModifiedBy>Tucker Jones</cp:lastModifiedBy>
  <cp:revision>23</cp:revision>
  <dcterms:created xsi:type="dcterms:W3CDTF">2024-02-27T14:45:13Z</dcterms:created>
  <dcterms:modified xsi:type="dcterms:W3CDTF">2024-03-07T16:46:56Z</dcterms:modified>
</cp:coreProperties>
</file>